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324" r:id="rId2"/>
    <p:sldId id="301" r:id="rId3"/>
    <p:sldId id="322" r:id="rId4"/>
    <p:sldId id="323" r:id="rId5"/>
    <p:sldId id="325" r:id="rId6"/>
    <p:sldId id="321" r:id="rId7"/>
  </p:sldIdLst>
  <p:sldSz cx="9144000" cy="6858000" type="screen4x3"/>
  <p:notesSz cx="7077075" cy="8520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975"/>
    <a:srgbClr val="56C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1791D-51E0-4EC9-BF48-921332ECCB87}" v="79" dt="2023-11-17T19:55:34.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660"/>
  </p:normalViewPr>
  <p:slideViewPr>
    <p:cSldViewPr showGuides="1">
      <p:cViewPr>
        <p:scale>
          <a:sx n="94" d="100"/>
          <a:sy n="94" d="100"/>
        </p:scale>
        <p:origin x="33" y="51"/>
      </p:cViewPr>
      <p:guideLst>
        <p:guide orient="horz" pos="2160"/>
        <p:guide pos="2928"/>
      </p:guideLst>
    </p:cSldViewPr>
  </p:slideViewPr>
  <p:notesTextViewPr>
    <p:cViewPr>
      <p:scale>
        <a:sx n="1" d="1"/>
        <a:sy n="1" d="1"/>
      </p:scale>
      <p:origin x="0" y="0"/>
    </p:cViewPr>
  </p:notesTextViewPr>
  <p:sorterViewPr>
    <p:cViewPr>
      <p:scale>
        <a:sx n="100" d="100"/>
        <a:sy n="100" d="100"/>
      </p:scale>
      <p:origin x="0" y="-1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e Hountz" userId="a1ae79089eafe705" providerId="LiveId" clId="{58D1791D-51E0-4EC9-BF48-921332ECCB87}"/>
    <pc:docChg chg="custSel addSld delSld modSld sldOrd modNotesMaster modHandout">
      <pc:chgData name="Diane Hountz" userId="a1ae79089eafe705" providerId="LiveId" clId="{58D1791D-51E0-4EC9-BF48-921332ECCB87}" dt="2023-11-17T19:55:34.796" v="984"/>
      <pc:docMkLst>
        <pc:docMk/>
      </pc:docMkLst>
      <pc:sldChg chg="del">
        <pc:chgData name="Diane Hountz" userId="a1ae79089eafe705" providerId="LiveId" clId="{58D1791D-51E0-4EC9-BF48-921332ECCB87}" dt="2023-11-17T16:01:19.106" v="4" actId="47"/>
        <pc:sldMkLst>
          <pc:docMk/>
          <pc:sldMk cId="3785547501" sldId="286"/>
        </pc:sldMkLst>
      </pc:sldChg>
      <pc:sldChg chg="del">
        <pc:chgData name="Diane Hountz" userId="a1ae79089eafe705" providerId="LiveId" clId="{58D1791D-51E0-4EC9-BF48-921332ECCB87}" dt="2023-11-17T16:01:15.565" v="0" actId="47"/>
        <pc:sldMkLst>
          <pc:docMk/>
          <pc:sldMk cId="1579332452" sldId="287"/>
        </pc:sldMkLst>
      </pc:sldChg>
      <pc:sldChg chg="del">
        <pc:chgData name="Diane Hountz" userId="a1ae79089eafe705" providerId="LiveId" clId="{58D1791D-51E0-4EC9-BF48-921332ECCB87}" dt="2023-11-17T16:01:19.801" v="5" actId="47"/>
        <pc:sldMkLst>
          <pc:docMk/>
          <pc:sldMk cId="3668265747" sldId="288"/>
        </pc:sldMkLst>
      </pc:sldChg>
      <pc:sldChg chg="del">
        <pc:chgData name="Diane Hountz" userId="a1ae79089eafe705" providerId="LiveId" clId="{58D1791D-51E0-4EC9-BF48-921332ECCB87}" dt="2023-11-17T16:01:25.407" v="19" actId="47"/>
        <pc:sldMkLst>
          <pc:docMk/>
          <pc:sldMk cId="3149532863" sldId="290"/>
        </pc:sldMkLst>
      </pc:sldChg>
      <pc:sldChg chg="del">
        <pc:chgData name="Diane Hountz" userId="a1ae79089eafe705" providerId="LiveId" clId="{58D1791D-51E0-4EC9-BF48-921332ECCB87}" dt="2023-11-17T16:01:20.829" v="7" actId="47"/>
        <pc:sldMkLst>
          <pc:docMk/>
          <pc:sldMk cId="1688790814" sldId="291"/>
        </pc:sldMkLst>
      </pc:sldChg>
      <pc:sldChg chg="del">
        <pc:chgData name="Diane Hountz" userId="a1ae79089eafe705" providerId="LiveId" clId="{58D1791D-51E0-4EC9-BF48-921332ECCB87}" dt="2023-11-17T16:05:44.082" v="128" actId="47"/>
        <pc:sldMkLst>
          <pc:docMk/>
          <pc:sldMk cId="3691773460" sldId="295"/>
        </pc:sldMkLst>
      </pc:sldChg>
      <pc:sldChg chg="del">
        <pc:chgData name="Diane Hountz" userId="a1ae79089eafe705" providerId="LiveId" clId="{58D1791D-51E0-4EC9-BF48-921332ECCB87}" dt="2023-11-17T16:01:17.473" v="2" actId="47"/>
        <pc:sldMkLst>
          <pc:docMk/>
          <pc:sldMk cId="1303200005" sldId="296"/>
        </pc:sldMkLst>
      </pc:sldChg>
      <pc:sldChg chg="del">
        <pc:chgData name="Diane Hountz" userId="a1ae79089eafe705" providerId="LiveId" clId="{58D1791D-51E0-4EC9-BF48-921332ECCB87}" dt="2023-11-17T16:01:16.392" v="1" actId="47"/>
        <pc:sldMkLst>
          <pc:docMk/>
          <pc:sldMk cId="217567828" sldId="300"/>
        </pc:sldMkLst>
      </pc:sldChg>
      <pc:sldChg chg="add del ord">
        <pc:chgData name="Diane Hountz" userId="a1ae79089eafe705" providerId="LiveId" clId="{58D1791D-51E0-4EC9-BF48-921332ECCB87}" dt="2023-11-17T17:06:37.607" v="355"/>
        <pc:sldMkLst>
          <pc:docMk/>
          <pc:sldMk cId="4192821750" sldId="301"/>
        </pc:sldMkLst>
      </pc:sldChg>
      <pc:sldChg chg="del">
        <pc:chgData name="Diane Hountz" userId="a1ae79089eafe705" providerId="LiveId" clId="{58D1791D-51E0-4EC9-BF48-921332ECCB87}" dt="2023-11-17T16:01:21.174" v="8" actId="47"/>
        <pc:sldMkLst>
          <pc:docMk/>
          <pc:sldMk cId="1958353992" sldId="304"/>
        </pc:sldMkLst>
      </pc:sldChg>
      <pc:sldChg chg="del">
        <pc:chgData name="Diane Hountz" userId="a1ae79089eafe705" providerId="LiveId" clId="{58D1791D-51E0-4EC9-BF48-921332ECCB87}" dt="2023-11-17T16:01:22.549" v="12" actId="47"/>
        <pc:sldMkLst>
          <pc:docMk/>
          <pc:sldMk cId="3817657329" sldId="308"/>
        </pc:sldMkLst>
      </pc:sldChg>
      <pc:sldChg chg="del">
        <pc:chgData name="Diane Hountz" userId="a1ae79089eafe705" providerId="LiveId" clId="{58D1791D-51E0-4EC9-BF48-921332ECCB87}" dt="2023-11-17T16:01:23.920" v="15" actId="47"/>
        <pc:sldMkLst>
          <pc:docMk/>
          <pc:sldMk cId="3637946973" sldId="315"/>
        </pc:sldMkLst>
      </pc:sldChg>
      <pc:sldChg chg="modSp">
        <pc:chgData name="Diane Hountz" userId="a1ae79089eafe705" providerId="LiveId" clId="{58D1791D-51E0-4EC9-BF48-921332ECCB87}" dt="2023-11-17T16:05:58.221" v="193" actId="20577"/>
        <pc:sldMkLst>
          <pc:docMk/>
          <pc:sldMk cId="3001007062" sldId="321"/>
        </pc:sldMkLst>
        <pc:graphicFrameChg chg="mod">
          <ac:chgData name="Diane Hountz" userId="a1ae79089eafe705" providerId="LiveId" clId="{58D1791D-51E0-4EC9-BF48-921332ECCB87}" dt="2023-11-17T16:05:58.221" v="193" actId="20577"/>
          <ac:graphicFrameMkLst>
            <pc:docMk/>
            <pc:sldMk cId="3001007062" sldId="321"/>
            <ac:graphicFrameMk id="5" creationId="{D9D84912-FBB6-E40B-52A3-B43E06C79AA0}"/>
          </ac:graphicFrameMkLst>
        </pc:graphicFrameChg>
      </pc:sldChg>
      <pc:sldChg chg="addSp delSp modSp new mod modTransition modClrScheme chgLayout">
        <pc:chgData name="Diane Hountz" userId="a1ae79089eafe705" providerId="LiveId" clId="{58D1791D-51E0-4EC9-BF48-921332ECCB87}" dt="2023-11-17T19:55:12.289" v="977"/>
        <pc:sldMkLst>
          <pc:docMk/>
          <pc:sldMk cId="1229465237" sldId="322"/>
        </pc:sldMkLst>
        <pc:spChg chg="mod">
          <ac:chgData name="Diane Hountz" userId="a1ae79089eafe705" providerId="LiveId" clId="{58D1791D-51E0-4EC9-BF48-921332ECCB87}" dt="2023-11-17T16:17:45.508" v="293" actId="26606"/>
          <ac:spMkLst>
            <pc:docMk/>
            <pc:sldMk cId="1229465237" sldId="322"/>
            <ac:spMk id="2" creationId="{89919A96-3A1C-7C7D-5DB3-3277A62A0C23}"/>
          </ac:spMkLst>
        </pc:spChg>
        <pc:spChg chg="mod">
          <ac:chgData name="Diane Hountz" userId="a1ae79089eafe705" providerId="LiveId" clId="{58D1791D-51E0-4EC9-BF48-921332ECCB87}" dt="2023-11-17T17:02:06.278" v="318" actId="14100"/>
          <ac:spMkLst>
            <pc:docMk/>
            <pc:sldMk cId="1229465237" sldId="322"/>
            <ac:spMk id="3" creationId="{FC86DEAD-7769-66E2-5361-2173FEA34BCD}"/>
          </ac:spMkLst>
        </pc:spChg>
        <pc:picChg chg="add mod">
          <ac:chgData name="Diane Hountz" userId="a1ae79089eafe705" providerId="LiveId" clId="{58D1791D-51E0-4EC9-BF48-921332ECCB87}" dt="2023-11-17T17:02:03.092" v="317" actId="14100"/>
          <ac:picMkLst>
            <pc:docMk/>
            <pc:sldMk cId="1229465237" sldId="322"/>
            <ac:picMk id="4" creationId="{BA5587DE-B31B-7289-5862-AA4AFC438EF8}"/>
          </ac:picMkLst>
        </pc:picChg>
        <pc:picChg chg="add del">
          <ac:chgData name="Diane Hountz" userId="a1ae79089eafe705" providerId="LiveId" clId="{58D1791D-51E0-4EC9-BF48-921332ECCB87}" dt="2023-11-17T17:06:31.893" v="352"/>
          <ac:picMkLst>
            <pc:docMk/>
            <pc:sldMk cId="1229465237" sldId="322"/>
            <ac:picMk id="5" creationId="{BDB140CF-36FA-3E96-49E0-1BF7734A1CED}"/>
          </ac:picMkLst>
        </pc:picChg>
      </pc:sldChg>
      <pc:sldChg chg="del">
        <pc:chgData name="Diane Hountz" userId="a1ae79089eafe705" providerId="LiveId" clId="{58D1791D-51E0-4EC9-BF48-921332ECCB87}" dt="2023-11-17T16:01:26.498" v="21" actId="47"/>
        <pc:sldMkLst>
          <pc:docMk/>
          <pc:sldMk cId="1455438348" sldId="323"/>
        </pc:sldMkLst>
      </pc:sldChg>
      <pc:sldChg chg="modSp new mod modTransition">
        <pc:chgData name="Diane Hountz" userId="a1ae79089eafe705" providerId="LiveId" clId="{58D1791D-51E0-4EC9-BF48-921332ECCB87}" dt="2023-11-17T19:55:23.876" v="982"/>
        <pc:sldMkLst>
          <pc:docMk/>
          <pc:sldMk cId="3292437803" sldId="323"/>
        </pc:sldMkLst>
        <pc:spChg chg="mod">
          <ac:chgData name="Diane Hountz" userId="a1ae79089eafe705" providerId="LiveId" clId="{58D1791D-51E0-4EC9-BF48-921332ECCB87}" dt="2023-11-17T17:16:29.811" v="471" actId="27636"/>
          <ac:spMkLst>
            <pc:docMk/>
            <pc:sldMk cId="3292437803" sldId="323"/>
            <ac:spMk id="2" creationId="{CBFD2D71-8F4D-0522-48FA-14896A78DC79}"/>
          </ac:spMkLst>
        </pc:spChg>
        <pc:spChg chg="mod">
          <ac:chgData name="Diane Hountz" userId="a1ae79089eafe705" providerId="LiveId" clId="{58D1791D-51E0-4EC9-BF48-921332ECCB87}" dt="2023-11-17T17:22:01.065" v="961" actId="27636"/>
          <ac:spMkLst>
            <pc:docMk/>
            <pc:sldMk cId="3292437803" sldId="323"/>
            <ac:spMk id="3" creationId="{4E6A8B7B-3D08-4B1A-7CE0-12C067DC72AC}"/>
          </ac:spMkLst>
        </pc:spChg>
      </pc:sldChg>
      <pc:sldChg chg="modSp new mod ord">
        <pc:chgData name="Diane Hountz" userId="a1ae79089eafe705" providerId="LiveId" clId="{58D1791D-51E0-4EC9-BF48-921332ECCB87}" dt="2023-11-17T17:16:24.165" v="469"/>
        <pc:sldMkLst>
          <pc:docMk/>
          <pc:sldMk cId="359654395" sldId="324"/>
        </pc:sldMkLst>
        <pc:spChg chg="mod">
          <ac:chgData name="Diane Hountz" userId="a1ae79089eafe705" providerId="LiveId" clId="{58D1791D-51E0-4EC9-BF48-921332ECCB87}" dt="2023-11-17T17:15:49.517" v="357"/>
          <ac:spMkLst>
            <pc:docMk/>
            <pc:sldMk cId="359654395" sldId="324"/>
            <ac:spMk id="2" creationId="{9B102116-9A27-21EF-8256-98BCDB70FE8A}"/>
          </ac:spMkLst>
        </pc:spChg>
        <pc:spChg chg="mod">
          <ac:chgData name="Diane Hountz" userId="a1ae79089eafe705" providerId="LiveId" clId="{58D1791D-51E0-4EC9-BF48-921332ECCB87}" dt="2023-11-17T17:16:20.672" v="467" actId="27636"/>
          <ac:spMkLst>
            <pc:docMk/>
            <pc:sldMk cId="359654395" sldId="324"/>
            <ac:spMk id="3" creationId="{456D3D05-CAAF-AF65-2E17-7840EA7DA87A}"/>
          </ac:spMkLst>
        </pc:spChg>
      </pc:sldChg>
      <pc:sldChg chg="del">
        <pc:chgData name="Diane Hountz" userId="a1ae79089eafe705" providerId="LiveId" clId="{58D1791D-51E0-4EC9-BF48-921332ECCB87}" dt="2023-11-17T16:01:18.249" v="3" actId="47"/>
        <pc:sldMkLst>
          <pc:docMk/>
          <pc:sldMk cId="1425627350" sldId="325"/>
        </pc:sldMkLst>
      </pc:sldChg>
      <pc:sldChg chg="modSp new mod modTransition">
        <pc:chgData name="Diane Hountz" userId="a1ae79089eafe705" providerId="LiveId" clId="{58D1791D-51E0-4EC9-BF48-921332ECCB87}" dt="2023-11-17T19:55:34.796" v="984"/>
        <pc:sldMkLst>
          <pc:docMk/>
          <pc:sldMk cId="1426015651" sldId="325"/>
        </pc:sldMkLst>
        <pc:spChg chg="mod">
          <ac:chgData name="Diane Hountz" userId="a1ae79089eafe705" providerId="LiveId" clId="{58D1791D-51E0-4EC9-BF48-921332ECCB87}" dt="2023-11-17T17:29:26.974" v="964" actId="27636"/>
          <ac:spMkLst>
            <pc:docMk/>
            <pc:sldMk cId="1426015651" sldId="325"/>
            <ac:spMk id="2" creationId="{EF7598A2-0602-8DB4-560A-D532AE33C7FA}"/>
          </ac:spMkLst>
        </pc:spChg>
        <pc:spChg chg="mod">
          <ac:chgData name="Diane Hountz" userId="a1ae79089eafe705" providerId="LiveId" clId="{58D1791D-51E0-4EC9-BF48-921332ECCB87}" dt="2023-11-17T17:31:45.067" v="974" actId="6549"/>
          <ac:spMkLst>
            <pc:docMk/>
            <pc:sldMk cId="1426015651" sldId="325"/>
            <ac:spMk id="3" creationId="{41026E10-2307-C60B-338E-2773CFC5ADCA}"/>
          </ac:spMkLst>
        </pc:spChg>
      </pc:sldChg>
      <pc:sldChg chg="del">
        <pc:chgData name="Diane Hountz" userId="a1ae79089eafe705" providerId="LiveId" clId="{58D1791D-51E0-4EC9-BF48-921332ECCB87}" dt="2023-11-17T16:01:20.294" v="6" actId="47"/>
        <pc:sldMkLst>
          <pc:docMk/>
          <pc:sldMk cId="2787467306" sldId="326"/>
        </pc:sldMkLst>
      </pc:sldChg>
      <pc:sldChg chg="del">
        <pc:chgData name="Diane Hountz" userId="a1ae79089eafe705" providerId="LiveId" clId="{58D1791D-51E0-4EC9-BF48-921332ECCB87}" dt="2023-11-17T16:01:21.663" v="9" actId="47"/>
        <pc:sldMkLst>
          <pc:docMk/>
          <pc:sldMk cId="3719134716" sldId="327"/>
        </pc:sldMkLst>
      </pc:sldChg>
      <pc:sldChg chg="del">
        <pc:chgData name="Diane Hountz" userId="a1ae79089eafe705" providerId="LiveId" clId="{58D1791D-51E0-4EC9-BF48-921332ECCB87}" dt="2023-11-17T16:01:21.994" v="10" actId="47"/>
        <pc:sldMkLst>
          <pc:docMk/>
          <pc:sldMk cId="2693840016" sldId="329"/>
        </pc:sldMkLst>
      </pc:sldChg>
      <pc:sldChg chg="del">
        <pc:chgData name="Diane Hountz" userId="a1ae79089eafe705" providerId="LiveId" clId="{58D1791D-51E0-4EC9-BF48-921332ECCB87}" dt="2023-11-17T16:01:22.247" v="11" actId="47"/>
        <pc:sldMkLst>
          <pc:docMk/>
          <pc:sldMk cId="3296432789" sldId="330"/>
        </pc:sldMkLst>
      </pc:sldChg>
      <pc:sldChg chg="del">
        <pc:chgData name="Diane Hountz" userId="a1ae79089eafe705" providerId="LiveId" clId="{58D1791D-51E0-4EC9-BF48-921332ECCB87}" dt="2023-11-17T16:01:22.845" v="13" actId="47"/>
        <pc:sldMkLst>
          <pc:docMk/>
          <pc:sldMk cId="2875486015" sldId="331"/>
        </pc:sldMkLst>
      </pc:sldChg>
      <pc:sldChg chg="del">
        <pc:chgData name="Diane Hountz" userId="a1ae79089eafe705" providerId="LiveId" clId="{58D1791D-51E0-4EC9-BF48-921332ECCB87}" dt="2023-11-17T16:01:24.125" v="16" actId="47"/>
        <pc:sldMkLst>
          <pc:docMk/>
          <pc:sldMk cId="1735919967" sldId="335"/>
        </pc:sldMkLst>
      </pc:sldChg>
      <pc:sldChg chg="del">
        <pc:chgData name="Diane Hountz" userId="a1ae79089eafe705" providerId="LiveId" clId="{58D1791D-51E0-4EC9-BF48-921332ECCB87}" dt="2023-11-17T16:01:24.298" v="17" actId="47"/>
        <pc:sldMkLst>
          <pc:docMk/>
          <pc:sldMk cId="3055942070" sldId="336"/>
        </pc:sldMkLst>
      </pc:sldChg>
      <pc:sldChg chg="del">
        <pc:chgData name="Diane Hountz" userId="a1ae79089eafe705" providerId="LiveId" clId="{58D1791D-51E0-4EC9-BF48-921332ECCB87}" dt="2023-11-17T16:01:23.478" v="14" actId="47"/>
        <pc:sldMkLst>
          <pc:docMk/>
          <pc:sldMk cId="682882934" sldId="337"/>
        </pc:sldMkLst>
      </pc:sldChg>
      <pc:sldChg chg="del">
        <pc:chgData name="Diane Hountz" userId="a1ae79089eafe705" providerId="LiveId" clId="{58D1791D-51E0-4EC9-BF48-921332ECCB87}" dt="2023-11-17T16:01:25.883" v="20" actId="47"/>
        <pc:sldMkLst>
          <pc:docMk/>
          <pc:sldMk cId="787751637" sldId="33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B5975-06DD-449A-BF6B-EAD6E61B2E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1E1E13-AF27-47CF-AC5D-6FFE7A018EBC}">
      <dgm:prSet/>
      <dgm:spPr/>
      <dgm:t>
        <a:bodyPr/>
        <a:lstStyle/>
        <a:p>
          <a:r>
            <a:rPr lang="en-US" dirty="0"/>
            <a:t>Signage in hospitals to encourage treating each other well directed at employees as well as patients/families.</a:t>
          </a:r>
        </a:p>
      </dgm:t>
    </dgm:pt>
    <dgm:pt modelId="{7C79E5A0-BF55-4C94-ACA9-0937CE963342}" type="parTrans" cxnId="{C1063CAC-7C0B-4A0C-A4FC-06E505C6DBD6}">
      <dgm:prSet/>
      <dgm:spPr/>
      <dgm:t>
        <a:bodyPr/>
        <a:lstStyle/>
        <a:p>
          <a:endParaRPr lang="en-US"/>
        </a:p>
      </dgm:t>
    </dgm:pt>
    <dgm:pt modelId="{61D5130D-EE38-4862-9685-F5C9AF33D614}" type="sibTrans" cxnId="{C1063CAC-7C0B-4A0C-A4FC-06E505C6DBD6}">
      <dgm:prSet/>
      <dgm:spPr/>
      <dgm:t>
        <a:bodyPr/>
        <a:lstStyle/>
        <a:p>
          <a:endParaRPr lang="en-US"/>
        </a:p>
      </dgm:t>
    </dgm:pt>
    <dgm:pt modelId="{FB2A40DA-7B73-43FA-9832-0E4E6B354E18}">
      <dgm:prSet/>
      <dgm:spPr/>
      <dgm:t>
        <a:bodyPr/>
        <a:lstStyle/>
        <a:p>
          <a:r>
            <a:rPr lang="en-US"/>
            <a:t>Public campaign to help patients/caregivers feel more empathy for nurses – showcasing the positive side and impact nurses have – and potentially help to build the workforce pipeline.</a:t>
          </a:r>
        </a:p>
      </dgm:t>
    </dgm:pt>
    <dgm:pt modelId="{783FC0E3-60EE-4AD3-9B0D-C6C375E79E56}" type="parTrans" cxnId="{EB2EC133-51A0-4A81-ACF3-24F885E01697}">
      <dgm:prSet/>
      <dgm:spPr/>
      <dgm:t>
        <a:bodyPr/>
        <a:lstStyle/>
        <a:p>
          <a:endParaRPr lang="en-US"/>
        </a:p>
      </dgm:t>
    </dgm:pt>
    <dgm:pt modelId="{7B021C13-D152-45FF-9706-FD6887B1DAB1}" type="sibTrans" cxnId="{EB2EC133-51A0-4A81-ACF3-24F885E01697}">
      <dgm:prSet/>
      <dgm:spPr/>
      <dgm:t>
        <a:bodyPr/>
        <a:lstStyle/>
        <a:p>
          <a:endParaRPr lang="en-US"/>
        </a:p>
      </dgm:t>
    </dgm:pt>
    <dgm:pt modelId="{266E6C3D-B0C8-4276-8EC9-DD411BFFD98A}" type="pres">
      <dgm:prSet presAssocID="{98AB5975-06DD-449A-BF6B-EAD6E61B2E34}" presName="linear" presStyleCnt="0">
        <dgm:presLayoutVars>
          <dgm:animLvl val="lvl"/>
          <dgm:resizeHandles val="exact"/>
        </dgm:presLayoutVars>
      </dgm:prSet>
      <dgm:spPr/>
    </dgm:pt>
    <dgm:pt modelId="{11891549-718C-4FB7-8812-B274CBD56669}" type="pres">
      <dgm:prSet presAssocID="{181E1E13-AF27-47CF-AC5D-6FFE7A018EBC}" presName="parentText" presStyleLbl="node1" presStyleIdx="0" presStyleCnt="2" custLinFactNeighborY="-32734">
        <dgm:presLayoutVars>
          <dgm:chMax val="0"/>
          <dgm:bulletEnabled val="1"/>
        </dgm:presLayoutVars>
      </dgm:prSet>
      <dgm:spPr/>
    </dgm:pt>
    <dgm:pt modelId="{35699B1B-FC86-442D-B6F2-E38702904555}" type="pres">
      <dgm:prSet presAssocID="{61D5130D-EE38-4862-9685-F5C9AF33D614}" presName="spacer" presStyleCnt="0"/>
      <dgm:spPr/>
    </dgm:pt>
    <dgm:pt modelId="{6965BB79-2C2B-4687-BB12-52926A968C48}" type="pres">
      <dgm:prSet presAssocID="{FB2A40DA-7B73-43FA-9832-0E4E6B354E18}" presName="parentText" presStyleLbl="node1" presStyleIdx="1" presStyleCnt="2">
        <dgm:presLayoutVars>
          <dgm:chMax val="0"/>
          <dgm:bulletEnabled val="1"/>
        </dgm:presLayoutVars>
      </dgm:prSet>
      <dgm:spPr/>
    </dgm:pt>
  </dgm:ptLst>
  <dgm:cxnLst>
    <dgm:cxn modelId="{D24F2801-5364-4588-9612-8B2AA6F622E3}" type="presOf" srcId="{FB2A40DA-7B73-43FA-9832-0E4E6B354E18}" destId="{6965BB79-2C2B-4687-BB12-52926A968C48}" srcOrd="0" destOrd="0" presId="urn:microsoft.com/office/officeart/2005/8/layout/vList2"/>
    <dgm:cxn modelId="{EB2EC133-51A0-4A81-ACF3-24F885E01697}" srcId="{98AB5975-06DD-449A-BF6B-EAD6E61B2E34}" destId="{FB2A40DA-7B73-43FA-9832-0E4E6B354E18}" srcOrd="1" destOrd="0" parTransId="{783FC0E3-60EE-4AD3-9B0D-C6C375E79E56}" sibTransId="{7B021C13-D152-45FF-9706-FD6887B1DAB1}"/>
    <dgm:cxn modelId="{0A5C3EA6-4B38-4580-A493-4E89D278A87F}" type="presOf" srcId="{181E1E13-AF27-47CF-AC5D-6FFE7A018EBC}" destId="{11891549-718C-4FB7-8812-B274CBD56669}" srcOrd="0" destOrd="0" presId="urn:microsoft.com/office/officeart/2005/8/layout/vList2"/>
    <dgm:cxn modelId="{C1063CAC-7C0B-4A0C-A4FC-06E505C6DBD6}" srcId="{98AB5975-06DD-449A-BF6B-EAD6E61B2E34}" destId="{181E1E13-AF27-47CF-AC5D-6FFE7A018EBC}" srcOrd="0" destOrd="0" parTransId="{7C79E5A0-BF55-4C94-ACA9-0937CE963342}" sibTransId="{61D5130D-EE38-4862-9685-F5C9AF33D614}"/>
    <dgm:cxn modelId="{B31448F8-855D-4F18-97A6-81E504061E6F}" type="presOf" srcId="{98AB5975-06DD-449A-BF6B-EAD6E61B2E34}" destId="{266E6C3D-B0C8-4276-8EC9-DD411BFFD98A}" srcOrd="0" destOrd="0" presId="urn:microsoft.com/office/officeart/2005/8/layout/vList2"/>
    <dgm:cxn modelId="{BA5C370E-1E28-401A-95B3-D2C333F8A147}" type="presParOf" srcId="{266E6C3D-B0C8-4276-8EC9-DD411BFFD98A}" destId="{11891549-718C-4FB7-8812-B274CBD56669}" srcOrd="0" destOrd="0" presId="urn:microsoft.com/office/officeart/2005/8/layout/vList2"/>
    <dgm:cxn modelId="{2FD23D31-FC9C-4A8B-B378-9755CD90C6BC}" type="presParOf" srcId="{266E6C3D-B0C8-4276-8EC9-DD411BFFD98A}" destId="{35699B1B-FC86-442D-B6F2-E38702904555}" srcOrd="1" destOrd="0" presId="urn:microsoft.com/office/officeart/2005/8/layout/vList2"/>
    <dgm:cxn modelId="{FC40E91D-987D-4CE0-92A6-DCEFA80C4778}" type="presParOf" srcId="{266E6C3D-B0C8-4276-8EC9-DD411BFFD98A}" destId="{6965BB79-2C2B-4687-BB12-52926A968C4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5FE68-5F1D-4709-A040-E0DAD9D81F8C}"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39EA7FBC-C73F-4035-A94C-BD2043FA2BEE}">
      <dgm:prSet/>
      <dgm:spPr/>
      <dgm:t>
        <a:bodyPr/>
        <a:lstStyle/>
        <a:p>
          <a:r>
            <a:rPr lang="en-US" dirty="0"/>
            <a:t>Thank you for all you do! </a:t>
          </a:r>
        </a:p>
      </dgm:t>
    </dgm:pt>
    <dgm:pt modelId="{2FCF7EFC-C90E-4534-A101-D0B3B8D5EA89}" type="parTrans" cxnId="{15BDC52D-583F-4591-90F2-54AC161D97EA}">
      <dgm:prSet/>
      <dgm:spPr/>
      <dgm:t>
        <a:bodyPr/>
        <a:lstStyle/>
        <a:p>
          <a:endParaRPr lang="en-US"/>
        </a:p>
      </dgm:t>
    </dgm:pt>
    <dgm:pt modelId="{B333A657-C85B-460B-B03A-96CE5099E83B}" type="sibTrans" cxnId="{15BDC52D-583F-4591-90F2-54AC161D97EA}">
      <dgm:prSet/>
      <dgm:spPr/>
      <dgm:t>
        <a:bodyPr/>
        <a:lstStyle/>
        <a:p>
          <a:endParaRPr lang="en-US"/>
        </a:p>
      </dgm:t>
    </dgm:pt>
    <dgm:pt modelId="{A052D5A7-06A2-4644-AE87-D1540A3C7BB1}">
      <dgm:prSet/>
      <dgm:spPr/>
      <dgm:t>
        <a:bodyPr/>
        <a:lstStyle/>
        <a:p>
          <a:r>
            <a:rPr lang="en-US" dirty="0"/>
            <a:t>Emails: 	kharper@ic4n.org		  	dhountz@ic4n.org	</a:t>
          </a:r>
        </a:p>
      </dgm:t>
    </dgm:pt>
    <dgm:pt modelId="{CEEE712A-6B64-429C-9F05-1AFFFC2F75F0}" type="parTrans" cxnId="{14C09A56-F56D-4077-A3D9-4CF6CB568427}">
      <dgm:prSet/>
      <dgm:spPr/>
      <dgm:t>
        <a:bodyPr/>
        <a:lstStyle/>
        <a:p>
          <a:endParaRPr lang="en-US"/>
        </a:p>
      </dgm:t>
    </dgm:pt>
    <dgm:pt modelId="{EBEAF533-46A9-4B4D-A499-3520828EFD24}" type="sibTrans" cxnId="{14C09A56-F56D-4077-A3D9-4CF6CB568427}">
      <dgm:prSet/>
      <dgm:spPr/>
      <dgm:t>
        <a:bodyPr/>
        <a:lstStyle/>
        <a:p>
          <a:endParaRPr lang="en-US"/>
        </a:p>
      </dgm:t>
    </dgm:pt>
    <dgm:pt modelId="{84B5F3C1-A8E6-4E43-8315-6EF0E6C9FBCA}">
      <dgm:prSet/>
      <dgm:spPr/>
      <dgm:t>
        <a:bodyPr/>
        <a:lstStyle/>
        <a:p>
          <a:r>
            <a:rPr lang="en-US"/>
            <a:t>ICN Website: https://ic4n.org</a:t>
          </a:r>
        </a:p>
      </dgm:t>
    </dgm:pt>
    <dgm:pt modelId="{9DEDC0EA-260E-4112-8FA8-1751D1C10D9B}" type="parTrans" cxnId="{A59659AF-6A83-4430-9F86-30DC85747885}">
      <dgm:prSet/>
      <dgm:spPr/>
      <dgm:t>
        <a:bodyPr/>
        <a:lstStyle/>
        <a:p>
          <a:endParaRPr lang="en-US"/>
        </a:p>
      </dgm:t>
    </dgm:pt>
    <dgm:pt modelId="{0995D515-3844-481B-8E6E-08994BC7FCFC}" type="sibTrans" cxnId="{A59659AF-6A83-4430-9F86-30DC85747885}">
      <dgm:prSet/>
      <dgm:spPr/>
      <dgm:t>
        <a:bodyPr/>
        <a:lstStyle/>
        <a:p>
          <a:endParaRPr lang="en-US"/>
        </a:p>
      </dgm:t>
    </dgm:pt>
    <dgm:pt modelId="{7CC966C1-46DB-453D-97EB-ACCB40F8EB03}" type="pres">
      <dgm:prSet presAssocID="{A565FE68-5F1D-4709-A040-E0DAD9D81F8C}" presName="linear" presStyleCnt="0">
        <dgm:presLayoutVars>
          <dgm:animLvl val="lvl"/>
          <dgm:resizeHandles val="exact"/>
        </dgm:presLayoutVars>
      </dgm:prSet>
      <dgm:spPr/>
    </dgm:pt>
    <dgm:pt modelId="{59F51236-80F7-4273-A0A3-AF465A22892C}" type="pres">
      <dgm:prSet presAssocID="{39EA7FBC-C73F-4035-A94C-BD2043FA2BEE}" presName="parentText" presStyleLbl="node1" presStyleIdx="0" presStyleCnt="3">
        <dgm:presLayoutVars>
          <dgm:chMax val="0"/>
          <dgm:bulletEnabled val="1"/>
        </dgm:presLayoutVars>
      </dgm:prSet>
      <dgm:spPr/>
    </dgm:pt>
    <dgm:pt modelId="{C8208076-6B8D-481B-9D70-EA0B823BD14C}" type="pres">
      <dgm:prSet presAssocID="{B333A657-C85B-460B-B03A-96CE5099E83B}" presName="spacer" presStyleCnt="0"/>
      <dgm:spPr/>
    </dgm:pt>
    <dgm:pt modelId="{7545CE40-3429-460E-8769-72063B71A327}" type="pres">
      <dgm:prSet presAssocID="{A052D5A7-06A2-4644-AE87-D1540A3C7BB1}" presName="parentText" presStyleLbl="node1" presStyleIdx="1" presStyleCnt="3">
        <dgm:presLayoutVars>
          <dgm:chMax val="0"/>
          <dgm:bulletEnabled val="1"/>
        </dgm:presLayoutVars>
      </dgm:prSet>
      <dgm:spPr/>
    </dgm:pt>
    <dgm:pt modelId="{7C435597-1A1F-4C9F-A144-B9D8C91CBE43}" type="pres">
      <dgm:prSet presAssocID="{EBEAF533-46A9-4B4D-A499-3520828EFD24}" presName="spacer" presStyleCnt="0"/>
      <dgm:spPr/>
    </dgm:pt>
    <dgm:pt modelId="{F7E931AB-CF81-47E2-8C30-6377768881C6}" type="pres">
      <dgm:prSet presAssocID="{84B5F3C1-A8E6-4E43-8315-6EF0E6C9FBCA}" presName="parentText" presStyleLbl="node1" presStyleIdx="2" presStyleCnt="3">
        <dgm:presLayoutVars>
          <dgm:chMax val="0"/>
          <dgm:bulletEnabled val="1"/>
        </dgm:presLayoutVars>
      </dgm:prSet>
      <dgm:spPr/>
    </dgm:pt>
  </dgm:ptLst>
  <dgm:cxnLst>
    <dgm:cxn modelId="{15BDC52D-583F-4591-90F2-54AC161D97EA}" srcId="{A565FE68-5F1D-4709-A040-E0DAD9D81F8C}" destId="{39EA7FBC-C73F-4035-A94C-BD2043FA2BEE}" srcOrd="0" destOrd="0" parTransId="{2FCF7EFC-C90E-4534-A101-D0B3B8D5EA89}" sibTransId="{B333A657-C85B-460B-B03A-96CE5099E83B}"/>
    <dgm:cxn modelId="{2D402371-EDD5-4EF0-A095-DB42A6723C6A}" type="presOf" srcId="{84B5F3C1-A8E6-4E43-8315-6EF0E6C9FBCA}" destId="{F7E931AB-CF81-47E2-8C30-6377768881C6}" srcOrd="0" destOrd="0" presId="urn:microsoft.com/office/officeart/2005/8/layout/vList2"/>
    <dgm:cxn modelId="{865D9056-9622-445C-B828-6C95B62C8D2F}" type="presOf" srcId="{39EA7FBC-C73F-4035-A94C-BD2043FA2BEE}" destId="{59F51236-80F7-4273-A0A3-AF465A22892C}" srcOrd="0" destOrd="0" presId="urn:microsoft.com/office/officeart/2005/8/layout/vList2"/>
    <dgm:cxn modelId="{14C09A56-F56D-4077-A3D9-4CF6CB568427}" srcId="{A565FE68-5F1D-4709-A040-E0DAD9D81F8C}" destId="{A052D5A7-06A2-4644-AE87-D1540A3C7BB1}" srcOrd="1" destOrd="0" parTransId="{CEEE712A-6B64-429C-9F05-1AFFFC2F75F0}" sibTransId="{EBEAF533-46A9-4B4D-A499-3520828EFD24}"/>
    <dgm:cxn modelId="{65857DA4-1488-479A-847F-F8B9FF307AD3}" type="presOf" srcId="{A565FE68-5F1D-4709-A040-E0DAD9D81F8C}" destId="{7CC966C1-46DB-453D-97EB-ACCB40F8EB03}" srcOrd="0" destOrd="0" presId="urn:microsoft.com/office/officeart/2005/8/layout/vList2"/>
    <dgm:cxn modelId="{A59659AF-6A83-4430-9F86-30DC85747885}" srcId="{A565FE68-5F1D-4709-A040-E0DAD9D81F8C}" destId="{84B5F3C1-A8E6-4E43-8315-6EF0E6C9FBCA}" srcOrd="2" destOrd="0" parTransId="{9DEDC0EA-260E-4112-8FA8-1751D1C10D9B}" sibTransId="{0995D515-3844-481B-8E6E-08994BC7FCFC}"/>
    <dgm:cxn modelId="{27949BF8-5544-4C1E-B052-F784CBF5C5E8}" type="presOf" srcId="{A052D5A7-06A2-4644-AE87-D1540A3C7BB1}" destId="{7545CE40-3429-460E-8769-72063B71A327}" srcOrd="0" destOrd="0" presId="urn:microsoft.com/office/officeart/2005/8/layout/vList2"/>
    <dgm:cxn modelId="{A6E55FA1-FE21-4362-8E58-6C639D211603}" type="presParOf" srcId="{7CC966C1-46DB-453D-97EB-ACCB40F8EB03}" destId="{59F51236-80F7-4273-A0A3-AF465A22892C}" srcOrd="0" destOrd="0" presId="urn:microsoft.com/office/officeart/2005/8/layout/vList2"/>
    <dgm:cxn modelId="{99E68017-EF11-4465-A16A-066EB58F92D4}" type="presParOf" srcId="{7CC966C1-46DB-453D-97EB-ACCB40F8EB03}" destId="{C8208076-6B8D-481B-9D70-EA0B823BD14C}" srcOrd="1" destOrd="0" presId="urn:microsoft.com/office/officeart/2005/8/layout/vList2"/>
    <dgm:cxn modelId="{774FDBF2-C336-47DA-BD38-E967C716FA84}" type="presParOf" srcId="{7CC966C1-46DB-453D-97EB-ACCB40F8EB03}" destId="{7545CE40-3429-460E-8769-72063B71A327}" srcOrd="2" destOrd="0" presId="urn:microsoft.com/office/officeart/2005/8/layout/vList2"/>
    <dgm:cxn modelId="{8E6A539F-39C2-468A-9F9A-04F2B2A60D20}" type="presParOf" srcId="{7CC966C1-46DB-453D-97EB-ACCB40F8EB03}" destId="{7C435597-1A1F-4C9F-A144-B9D8C91CBE43}" srcOrd="3" destOrd="0" presId="urn:microsoft.com/office/officeart/2005/8/layout/vList2"/>
    <dgm:cxn modelId="{EDC1EF56-5C52-4F4E-A31F-816123C38540}" type="presParOf" srcId="{7CC966C1-46DB-453D-97EB-ACCB40F8EB03}" destId="{F7E931AB-CF81-47E2-8C30-6377768881C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91549-718C-4FB7-8812-B274CBD56669}">
      <dsp:nvSpPr>
        <dsp:cNvPr id="0" name=""/>
        <dsp:cNvSpPr/>
      </dsp:nvSpPr>
      <dsp:spPr>
        <a:xfrm>
          <a:off x="0" y="76199"/>
          <a:ext cx="4724399" cy="2230531"/>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Signage in hospitals to encourage treating each other well directed at employees as well as patients/families.</a:t>
          </a:r>
        </a:p>
      </dsp:txBody>
      <dsp:txXfrm>
        <a:off x="108886" y="185085"/>
        <a:ext cx="4506627" cy="2012759"/>
      </dsp:txXfrm>
    </dsp:sp>
    <dsp:sp modelId="{6965BB79-2C2B-4687-BB12-52926A968C48}">
      <dsp:nvSpPr>
        <dsp:cNvPr id="0" name=""/>
        <dsp:cNvSpPr/>
      </dsp:nvSpPr>
      <dsp:spPr>
        <a:xfrm>
          <a:off x="0" y="2390832"/>
          <a:ext cx="4724399" cy="2230531"/>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Public campaign to help patients/caregivers feel more empathy for nurses – showcasing the positive side and impact nurses have – and potentially help to build the workforce pipeline.</a:t>
          </a:r>
        </a:p>
      </dsp:txBody>
      <dsp:txXfrm>
        <a:off x="108886" y="2499718"/>
        <a:ext cx="4506627" cy="2012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51236-80F7-4273-A0A3-AF465A22892C}">
      <dsp:nvSpPr>
        <dsp:cNvPr id="0" name=""/>
        <dsp:cNvSpPr/>
      </dsp:nvSpPr>
      <dsp:spPr>
        <a:xfrm>
          <a:off x="0" y="252029"/>
          <a:ext cx="8229600" cy="1390380"/>
        </a:xfrm>
        <a:prstGeom prst="roundRec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Thank you for all you do! </a:t>
          </a:r>
        </a:p>
      </dsp:txBody>
      <dsp:txXfrm>
        <a:off x="67873" y="319902"/>
        <a:ext cx="8093854" cy="1254634"/>
      </dsp:txXfrm>
    </dsp:sp>
    <dsp:sp modelId="{7545CE40-3429-460E-8769-72063B71A327}">
      <dsp:nvSpPr>
        <dsp:cNvPr id="0" name=""/>
        <dsp:cNvSpPr/>
      </dsp:nvSpPr>
      <dsp:spPr>
        <a:xfrm>
          <a:off x="0" y="1743209"/>
          <a:ext cx="8229600" cy="1390380"/>
        </a:xfrm>
        <a:prstGeom prst="roundRec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Emails: 	kharper@ic4n.org		  	dhountz@ic4n.org	</a:t>
          </a:r>
        </a:p>
      </dsp:txBody>
      <dsp:txXfrm>
        <a:off x="67873" y="1811082"/>
        <a:ext cx="8093854" cy="1254634"/>
      </dsp:txXfrm>
    </dsp:sp>
    <dsp:sp modelId="{F7E931AB-CF81-47E2-8C30-6377768881C6}">
      <dsp:nvSpPr>
        <dsp:cNvPr id="0" name=""/>
        <dsp:cNvSpPr/>
      </dsp:nvSpPr>
      <dsp:spPr>
        <a:xfrm>
          <a:off x="0" y="3234390"/>
          <a:ext cx="8229600" cy="1390380"/>
        </a:xfrm>
        <a:prstGeom prst="roundRec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ICN Website: https://ic4n.org</a:t>
          </a:r>
        </a:p>
      </dsp:txBody>
      <dsp:txXfrm>
        <a:off x="67873" y="3302263"/>
        <a:ext cx="8093854" cy="12546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27485"/>
          </a:xfrm>
          <a:prstGeom prst="rect">
            <a:avLst/>
          </a:prstGeom>
        </p:spPr>
        <p:txBody>
          <a:bodyPr vert="horz" lIns="93936" tIns="46968" rIns="93936" bIns="46968" rtlCol="0"/>
          <a:lstStyle>
            <a:lvl1pPr algn="r">
              <a:defRPr sz="1200"/>
            </a:lvl1pPr>
          </a:lstStyle>
          <a:p>
            <a:fld id="{8B1B8FBC-99C8-402F-81FD-C126FCDD0DD8}" type="datetimeFigureOut">
              <a:rPr lang="en-US" smtClean="0"/>
              <a:t>11/17/2023</a:t>
            </a:fld>
            <a:endParaRPr lang="en-US"/>
          </a:p>
        </p:txBody>
      </p:sp>
      <p:sp>
        <p:nvSpPr>
          <p:cNvPr id="4" name="Footer Placeholder 3"/>
          <p:cNvSpPr>
            <a:spLocks noGrp="1"/>
          </p:cNvSpPr>
          <p:nvPr>
            <p:ph type="ftr" sz="quarter" idx="2"/>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092630"/>
            <a:ext cx="3066733" cy="427485"/>
          </a:xfrm>
          <a:prstGeom prst="rect">
            <a:avLst/>
          </a:prstGeom>
        </p:spPr>
        <p:txBody>
          <a:bodyPr vert="horz" lIns="93936" tIns="46968" rIns="93936" bIns="46968" rtlCol="0" anchor="b"/>
          <a:lstStyle>
            <a:lvl1pPr algn="r">
              <a:defRPr sz="1200"/>
            </a:lvl1pPr>
          </a:lstStyle>
          <a:p>
            <a:fld id="{5A01C915-E498-4CDB-88E0-75F3EDAF4084}" type="slidenum">
              <a:rPr lang="en-US" smtClean="0"/>
              <a:t>‹#›</a:t>
            </a:fld>
            <a:endParaRPr lang="en-US"/>
          </a:p>
        </p:txBody>
      </p:sp>
    </p:spTree>
    <p:extLst>
      <p:ext uri="{BB962C8B-B14F-4D97-AF65-F5344CB8AC3E}">
        <p14:creationId xmlns:p14="http://schemas.microsoft.com/office/powerpoint/2010/main" val="4108201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8AF711E-836F-4EAD-9228-7E47EF5FBDBA}" type="datetimeFigureOut">
              <a:rPr lang="en-US" smtClean="0"/>
              <a:t>11/17/2023</a:t>
            </a:fld>
            <a:endParaRPr lang="en-US"/>
          </a:p>
        </p:txBody>
      </p:sp>
      <p:sp>
        <p:nvSpPr>
          <p:cNvPr id="4" name="Slide Image Placeholder 3"/>
          <p:cNvSpPr>
            <a:spLocks noGrp="1" noRot="1" noChangeAspect="1"/>
          </p:cNvSpPr>
          <p:nvPr>
            <p:ph type="sldImg" idx="2"/>
          </p:nvPr>
        </p:nvSpPr>
        <p:spPr>
          <a:xfrm>
            <a:off x="1622425" y="1065213"/>
            <a:ext cx="3832225"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5926E1D6-916F-4E02-8A10-BCB8E5224544}" type="slidenum">
              <a:rPr lang="en-US" smtClean="0"/>
              <a:t>‹#›</a:t>
            </a:fld>
            <a:endParaRPr lang="en-US"/>
          </a:p>
        </p:txBody>
      </p:sp>
    </p:spTree>
    <p:extLst>
      <p:ext uri="{BB962C8B-B14F-4D97-AF65-F5344CB8AC3E}">
        <p14:creationId xmlns:p14="http://schemas.microsoft.com/office/powerpoint/2010/main" val="2643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6E1D6-916F-4E02-8A10-BCB8E5224544}" type="slidenum">
              <a:rPr lang="en-US" smtClean="0"/>
              <a:t>1</a:t>
            </a:fld>
            <a:endParaRPr lang="en-US"/>
          </a:p>
        </p:txBody>
      </p:sp>
    </p:spTree>
    <p:extLst>
      <p:ext uri="{BB962C8B-B14F-4D97-AF65-F5344CB8AC3E}">
        <p14:creationId xmlns:p14="http://schemas.microsoft.com/office/powerpoint/2010/main" val="24091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0000"/>
              </a:lnSpc>
              <a:spcBef>
                <a:spcPts val="600"/>
              </a:spcBef>
              <a:spcAft>
                <a:spcPts val="300"/>
              </a:spcAft>
              <a:buFont typeface="Symbol" panose="05050102010706020507" pitchFamily="18" charset="2"/>
              <a:buChar char=""/>
              <a:tabLst>
                <a:tab pos="457200" algn="l"/>
                <a:tab pos="685800" algn="l"/>
              </a:tabLst>
            </a:pPr>
            <a:r>
              <a:rPr lang="en-US" sz="900" spc="-15" dirty="0">
                <a:effectLst/>
                <a:latin typeface="Segoe UI" panose="020B0502040204020203" pitchFamily="34" charset="0"/>
                <a:ea typeface="Times New Roman" panose="02020603050405020304" pitchFamily="18" charset="0"/>
                <a:cs typeface="Times New Roman" panose="02020603050405020304" pitchFamily="18" charset="0"/>
              </a:rPr>
              <a:t>Now let’s talk about ideas for how we might overcome those obstacles or barriers to health and resilience. </a:t>
            </a:r>
            <a:endParaRPr lang="en-US" sz="1100" spc="-15"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ct val="110000"/>
              </a:lnSpc>
              <a:spcBef>
                <a:spcPts val="600"/>
              </a:spcBef>
              <a:spcAft>
                <a:spcPts val="300"/>
              </a:spcAft>
              <a:buFont typeface="Symbol" panose="05050102010706020507" pitchFamily="18" charset="2"/>
              <a:buChar char=""/>
              <a:tabLst>
                <a:tab pos="457200" algn="l"/>
                <a:tab pos="685800" algn="l"/>
              </a:tabLst>
            </a:pPr>
            <a:r>
              <a:rPr lang="en-US" sz="900" spc="-15" dirty="0">
                <a:effectLst/>
                <a:latin typeface="Segoe UI" panose="020B0502040204020203" pitchFamily="34" charset="0"/>
                <a:ea typeface="Times New Roman" panose="02020603050405020304" pitchFamily="18" charset="0"/>
                <a:cs typeface="Times New Roman" panose="02020603050405020304" pitchFamily="18" charset="0"/>
              </a:rPr>
              <a:t>First let’s talk about what you feel is working well today. What are some of the bright spots and how can we amplify them? What are some of the things you do or see that make you feel healthier and more resilient?</a:t>
            </a:r>
            <a:endParaRPr lang="en-US" sz="1100" spc="-15" dirty="0">
              <a:effectLst/>
              <a:latin typeface="Verdana" panose="020B0604030504040204" pitchFamily="34" charset="0"/>
              <a:ea typeface="Times New Roman" panose="02020603050405020304" pitchFamily="18" charset="0"/>
              <a:cs typeface="Times New Roman" panose="02020603050405020304" pitchFamily="18" charset="0"/>
            </a:endParaRPr>
          </a:p>
          <a:p>
            <a:pPr marL="742950" lvl="1" indent="-285750">
              <a:lnSpc>
                <a:spcPct val="110000"/>
              </a:lnSpc>
              <a:spcBef>
                <a:spcPts val="600"/>
              </a:spcBef>
              <a:spcAft>
                <a:spcPts val="300"/>
              </a:spcAft>
              <a:buFont typeface="Wingdings" panose="05000000000000000000" pitchFamily="2" charset="2"/>
              <a:buChar char=""/>
              <a:tabLst>
                <a:tab pos="457200" algn="l"/>
                <a:tab pos="685800" algn="l"/>
                <a:tab pos="685800" algn="l"/>
                <a:tab pos="914400" algn="l"/>
              </a:tabLst>
            </a:pPr>
            <a:r>
              <a:rPr lang="en-US" sz="900" i="1" spc="-15" dirty="0">
                <a:effectLst/>
                <a:latin typeface="Segoe UI" panose="020B0502040204020203" pitchFamily="34" charset="0"/>
                <a:ea typeface="Times New Roman" panose="02020603050405020304" pitchFamily="18" charset="0"/>
                <a:cs typeface="Times New Roman" panose="02020603050405020304" pitchFamily="18" charset="0"/>
              </a:rPr>
              <a:t>Probes: </a:t>
            </a:r>
            <a:r>
              <a:rPr lang="en-US" sz="900" spc="-15" dirty="0">
                <a:effectLst/>
                <a:latin typeface="Segoe UI" panose="020B0502040204020203" pitchFamily="34" charset="0"/>
                <a:ea typeface="Times New Roman" panose="02020603050405020304" pitchFamily="18" charset="0"/>
                <a:cs typeface="Times New Roman" panose="02020603050405020304" pitchFamily="18" charset="0"/>
              </a:rPr>
              <a:t>celebration, breath work, grieving support, reinforcement of values/why, joy, reconnecting to purpose, etc.</a:t>
            </a:r>
            <a:endParaRPr lang="en-US" sz="1100" spc="-15"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nSpc>
                <a:spcPct val="110000"/>
              </a:lnSpc>
              <a:spcBef>
                <a:spcPts val="600"/>
              </a:spcBef>
              <a:spcAft>
                <a:spcPts val="300"/>
              </a:spcAft>
              <a:buFont typeface="Symbol" panose="05050102010706020507" pitchFamily="18" charset="2"/>
              <a:buChar char=""/>
              <a:tabLst>
                <a:tab pos="457200" algn="l"/>
                <a:tab pos="685800" algn="l"/>
              </a:tabLst>
            </a:pPr>
            <a:r>
              <a:rPr lang="en-US" sz="900" spc="-15" dirty="0">
                <a:effectLst/>
                <a:latin typeface="Segoe UI" panose="020B0502040204020203" pitchFamily="34" charset="0"/>
                <a:ea typeface="Times New Roman" panose="02020603050405020304" pitchFamily="18" charset="0"/>
                <a:cs typeface="Times New Roman" panose="02020603050405020304" pitchFamily="18" charset="0"/>
              </a:rPr>
              <a:t>What else would you like to see to improve health and resiliency?  Don’t feel constrained by reality for this. Pretend you had a magic wand. What is one idea, big or little, that would impact things for you or your colleagues in this are?</a:t>
            </a:r>
            <a:endParaRPr lang="en-US" sz="1100" spc="-15"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26E1D6-916F-4E02-8A10-BCB8E5224544}" type="slidenum">
              <a:rPr lang="en-US" smtClean="0"/>
              <a:t>2</a:t>
            </a:fld>
            <a:endParaRPr lang="en-US"/>
          </a:p>
        </p:txBody>
      </p:sp>
    </p:spTree>
    <p:extLst>
      <p:ext uri="{BB962C8B-B14F-4D97-AF65-F5344CB8AC3E}">
        <p14:creationId xmlns:p14="http://schemas.microsoft.com/office/powerpoint/2010/main" val="3630021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6E1D6-916F-4E02-8A10-BCB8E5224544}" type="slidenum">
              <a:rPr lang="en-US" smtClean="0"/>
              <a:t>3</a:t>
            </a:fld>
            <a:endParaRPr lang="en-US"/>
          </a:p>
        </p:txBody>
      </p:sp>
    </p:spTree>
    <p:extLst>
      <p:ext uri="{BB962C8B-B14F-4D97-AF65-F5344CB8AC3E}">
        <p14:creationId xmlns:p14="http://schemas.microsoft.com/office/powerpoint/2010/main" val="251736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6E1D6-916F-4E02-8A10-BCB8E5224544}" type="slidenum">
              <a:rPr lang="en-US" smtClean="0"/>
              <a:t>4</a:t>
            </a:fld>
            <a:endParaRPr lang="en-US"/>
          </a:p>
        </p:txBody>
      </p:sp>
    </p:spTree>
    <p:extLst>
      <p:ext uri="{BB962C8B-B14F-4D97-AF65-F5344CB8AC3E}">
        <p14:creationId xmlns:p14="http://schemas.microsoft.com/office/powerpoint/2010/main" val="1509108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6E1D6-916F-4E02-8A10-BCB8E5224544}" type="slidenum">
              <a:rPr lang="en-US" smtClean="0"/>
              <a:t>5</a:t>
            </a:fld>
            <a:endParaRPr lang="en-US"/>
          </a:p>
        </p:txBody>
      </p:sp>
    </p:spTree>
    <p:extLst>
      <p:ext uri="{BB962C8B-B14F-4D97-AF65-F5344CB8AC3E}">
        <p14:creationId xmlns:p14="http://schemas.microsoft.com/office/powerpoint/2010/main" val="357176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6E1D6-916F-4E02-8A10-BCB8E5224544}" type="slidenum">
              <a:rPr lang="en-US" smtClean="0"/>
              <a:t>6</a:t>
            </a:fld>
            <a:endParaRPr lang="en-US"/>
          </a:p>
        </p:txBody>
      </p:sp>
    </p:spTree>
    <p:extLst>
      <p:ext uri="{BB962C8B-B14F-4D97-AF65-F5344CB8AC3E}">
        <p14:creationId xmlns:p14="http://schemas.microsoft.com/office/powerpoint/2010/main" val="2942112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71600"/>
            <a:ext cx="7848600" cy="1927225"/>
          </a:xfrm>
        </p:spPr>
        <p:txBody>
          <a:bodyPr anchor="b">
            <a:noAutofit/>
          </a:bodyPr>
          <a:lstStyle>
            <a:lvl1pPr>
              <a:defRPr sz="4800" cap="none" baseline="0">
                <a:solidFill>
                  <a:srgbClr val="5D7975"/>
                </a:solidFill>
                <a:latin typeface="Trebuchet MS" panose="020B0603020202020204" pitchFamily="34" charset="0"/>
              </a:defRPr>
            </a:lvl1pPr>
          </a:lstStyle>
          <a:p>
            <a:r>
              <a:rPr lang="en-US" dirty="0"/>
              <a:t>Click to Edit Master Title Slide</a:t>
            </a:r>
          </a:p>
        </p:txBody>
      </p:sp>
      <p:sp>
        <p:nvSpPr>
          <p:cNvPr id="3" name="Subtitle 2"/>
          <p:cNvSpPr>
            <a:spLocks noGrp="1"/>
          </p:cNvSpPr>
          <p:nvPr>
            <p:ph type="subTitle" idx="1"/>
          </p:nvPr>
        </p:nvSpPr>
        <p:spPr>
          <a:xfrm>
            <a:off x="685800" y="3505200"/>
            <a:ext cx="6400800" cy="1219200"/>
          </a:xfrm>
        </p:spPr>
        <p:txBody>
          <a:bodyPr/>
          <a:lstStyle>
            <a:lvl1pPr marL="0" indent="0" algn="l">
              <a:buNone/>
              <a:defRPr>
                <a:solidFill>
                  <a:schemeClr val="tx2"/>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61FAD-8743-42AA-8B7B-9AEA322B6C1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99B6D-9CC7-4ECB-A0BA-A25273CAB9B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1800" y="4724400"/>
            <a:ext cx="1593272" cy="774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A61FAD-8743-42AA-8B7B-9AEA322B6C1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99B6D-9CC7-4ECB-A0BA-A25273CAB9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61FAD-8743-42AA-8B7B-9AEA322B6C1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99B6D-9CC7-4ECB-A0BA-A25273CAB9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48000" y="228600"/>
            <a:ext cx="2895600" cy="329184"/>
          </a:xfrm>
        </p:spPr>
        <p:txBody>
          <a:bodyPr/>
          <a:lstStyle/>
          <a:p>
            <a:fld id="{F4A61FAD-8743-42AA-8B7B-9AEA322B6C1F}" type="datetimeFigureOut">
              <a:rPr lang="en-US" smtClean="0"/>
              <a:t>11/17/2023</a:t>
            </a:fld>
            <a:endParaRPr lang="en-US"/>
          </a:p>
        </p:txBody>
      </p:sp>
      <p:sp>
        <p:nvSpPr>
          <p:cNvPr id="5" name="Footer Placeholder 4"/>
          <p:cNvSpPr>
            <a:spLocks noGrp="1"/>
          </p:cNvSpPr>
          <p:nvPr>
            <p:ph type="ftr" sz="quarter" idx="11"/>
          </p:nvPr>
        </p:nvSpPr>
        <p:spPr>
          <a:xfrm>
            <a:off x="9296400" y="4114800"/>
            <a:ext cx="2133600" cy="329184"/>
          </a:xfrm>
        </p:spPr>
        <p:txBody>
          <a:bodyPr/>
          <a:lstStyle/>
          <a:p>
            <a:endParaRPr lang="en-US"/>
          </a:p>
        </p:txBody>
      </p:sp>
      <p:sp>
        <p:nvSpPr>
          <p:cNvPr id="6" name="Slide Number Placeholder 5"/>
          <p:cNvSpPr>
            <a:spLocks noGrp="1"/>
          </p:cNvSpPr>
          <p:nvPr>
            <p:ph type="sldNum" sz="quarter" idx="12"/>
          </p:nvPr>
        </p:nvSpPr>
        <p:spPr>
          <a:xfrm>
            <a:off x="9982200" y="13855"/>
            <a:ext cx="1066800" cy="329184"/>
          </a:xfrm>
        </p:spPr>
        <p:txBody>
          <a:bodyPr/>
          <a:lstStyle/>
          <a:p>
            <a:fld id="{8FA99B6D-9CC7-4ECB-A0BA-A25273CAB9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61FAD-8743-42AA-8B7B-9AEA322B6C1F}"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99B6D-9CC7-4ECB-A0BA-A25273CAB9B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61FAD-8743-42AA-8B7B-9AEA322B6C1F}"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99B6D-9CC7-4ECB-A0BA-A25273CAB9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61FAD-8743-42AA-8B7B-9AEA322B6C1F}"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A99B6D-9CC7-4ECB-A0BA-A25273CAB9B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A61FAD-8743-42AA-8B7B-9AEA322B6C1F}"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A99B6D-9CC7-4ECB-A0BA-A25273CAB9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61FAD-8743-42AA-8B7B-9AEA322B6C1F}"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A99B6D-9CC7-4ECB-A0BA-A25273CAB9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A61FAD-8743-42AA-8B7B-9AEA322B6C1F}"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99B6D-9CC7-4ECB-A0BA-A25273CAB9B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A61FAD-8743-42AA-8B7B-9AEA322B6C1F}"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99B6D-9CC7-4ECB-A0BA-A25273CAB9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6665896"/>
            <a:ext cx="9144000" cy="221257"/>
          </a:xfrm>
          <a:prstGeom prst="rect">
            <a:avLst/>
          </a:prstGeom>
          <a:solidFill>
            <a:srgbClr val="64C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2895600" y="-329184"/>
            <a:ext cx="2895600" cy="329184"/>
          </a:xfrm>
          <a:prstGeom prst="rect">
            <a:avLst/>
          </a:prstGeom>
        </p:spPr>
        <p:txBody>
          <a:bodyPr vert="horz" lIns="91440" tIns="45720" rIns="91440" bIns="45720" rtlCol="0" anchor="ctr"/>
          <a:lstStyle>
            <a:lvl1pPr algn="l">
              <a:defRPr sz="1200">
                <a:solidFill>
                  <a:srgbClr val="FFFFFF"/>
                </a:solidFill>
              </a:defRPr>
            </a:lvl1pPr>
          </a:lstStyle>
          <a:p>
            <a:fld id="{F4A61FAD-8743-42AA-8B7B-9AEA322B6C1F}" type="datetimeFigureOut">
              <a:rPr lang="en-US" smtClean="0"/>
              <a:t>11/17/2023</a:t>
            </a:fld>
            <a:endParaRPr lang="en-US"/>
          </a:p>
        </p:txBody>
      </p:sp>
      <p:sp>
        <p:nvSpPr>
          <p:cNvPr id="5" name="Footer Placeholder 4"/>
          <p:cNvSpPr>
            <a:spLocks noGrp="1"/>
          </p:cNvSpPr>
          <p:nvPr>
            <p:ph type="ftr" sz="quarter" idx="3"/>
          </p:nvPr>
        </p:nvSpPr>
        <p:spPr>
          <a:xfrm>
            <a:off x="9829800" y="4953000"/>
            <a:ext cx="1981200" cy="402336"/>
          </a:xfrm>
          <a:prstGeom prst="rect">
            <a:avLst/>
          </a:prstGeom>
        </p:spPr>
        <p:txBody>
          <a:bodyPr vert="horz" lIns="91440" tIns="45720" rIns="91440" bIns="45720" rtlCol="0" anchor="ctr"/>
          <a:lstStyle>
            <a:lvl1pPr algn="ctr">
              <a:defRPr sz="1200" b="1">
                <a:solidFill>
                  <a:srgbClr val="FFFFFF"/>
                </a:solidFill>
              </a:defRPr>
            </a:lvl1pPr>
          </a:lstStyle>
          <a:p>
            <a:endParaRPr lang="en-US"/>
          </a:p>
        </p:txBody>
      </p:sp>
      <p:sp>
        <p:nvSpPr>
          <p:cNvPr id="6" name="Slide Number Placeholder 5"/>
          <p:cNvSpPr>
            <a:spLocks noGrp="1"/>
          </p:cNvSpPr>
          <p:nvPr>
            <p:ph type="sldNum" sz="quarter" idx="4"/>
          </p:nvPr>
        </p:nvSpPr>
        <p:spPr>
          <a:xfrm>
            <a:off x="10744200" y="36576"/>
            <a:ext cx="1066800" cy="329184"/>
          </a:xfrm>
          <a:prstGeom prst="rect">
            <a:avLst/>
          </a:prstGeom>
        </p:spPr>
        <p:txBody>
          <a:bodyPr vert="horz" lIns="91440" tIns="45720" rIns="91440" bIns="45720" rtlCol="0" anchor="ctr"/>
          <a:lstStyle>
            <a:lvl1pPr algn="l">
              <a:defRPr sz="1400" b="1">
                <a:solidFill>
                  <a:srgbClr val="FFFFFF"/>
                </a:solidFill>
              </a:defRPr>
            </a:lvl1pPr>
          </a:lstStyle>
          <a:p>
            <a:fld id="{8FA99B6D-9CC7-4ECB-A0BA-A25273CAB9BA}" type="slidenum">
              <a:rPr lang="en-US" smtClean="0"/>
              <a:t>‹#›</a:t>
            </a:fld>
            <a:endParaRPr lang="en-US"/>
          </a:p>
        </p:txBody>
      </p:sp>
      <p:sp>
        <p:nvSpPr>
          <p:cNvPr id="8" name="TextBox 7"/>
          <p:cNvSpPr txBox="1"/>
          <p:nvPr/>
        </p:nvSpPr>
        <p:spPr>
          <a:xfrm>
            <a:off x="10363200" y="5715000"/>
            <a:ext cx="4078941" cy="369332"/>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67600" y="6020749"/>
            <a:ext cx="1600200" cy="77762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xStyles>
    <p:titleStyle>
      <a:lvl1pPr algn="l" defTabSz="914400" rtl="0" eaLnBrk="1" latinLnBrk="0" hangingPunct="1">
        <a:spcBef>
          <a:spcPct val="0"/>
        </a:spcBef>
        <a:buNone/>
        <a:defRPr sz="4000" kern="1200" spc="-100" baseline="0">
          <a:solidFill>
            <a:srgbClr val="5D7975"/>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Wingdings" panose="05000000000000000000" pitchFamily="2" charset="2"/>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Wingdings" panose="05000000000000000000" pitchFamily="2"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Wingdings" panose="05000000000000000000" pitchFamily="2" charset="2"/>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hyperlink" Target="https://www.ihaconnect.org/patientsafety/campaigns/Pages/Workplace-Safety-%26-Health.asp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ic4n.org/2022-indiana-nursing-summit-podium-presenta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2116-9A27-21EF-8256-98BCDB70FE8A}"/>
              </a:ext>
            </a:extLst>
          </p:cNvPr>
          <p:cNvSpPr>
            <a:spLocks noGrp="1"/>
          </p:cNvSpPr>
          <p:nvPr>
            <p:ph type="ctrTitle"/>
          </p:nvPr>
        </p:nvSpPr>
        <p:spPr/>
        <p:txBody>
          <a:bodyPr/>
          <a:lstStyle/>
          <a:p>
            <a:r>
              <a:rPr lang="en-US" sz="4800" dirty="0"/>
              <a:t>Workplace Safety and Health Initiatives in Indiana</a:t>
            </a:r>
            <a:endParaRPr lang="en-US" dirty="0"/>
          </a:p>
        </p:txBody>
      </p:sp>
      <p:sp>
        <p:nvSpPr>
          <p:cNvPr id="3" name="Subtitle 2">
            <a:extLst>
              <a:ext uri="{FF2B5EF4-FFF2-40B4-BE49-F238E27FC236}">
                <a16:creationId xmlns:a16="http://schemas.microsoft.com/office/drawing/2014/main" id="{456D3D05-CAAF-AF65-2E17-7840EA7DA87A}"/>
              </a:ext>
            </a:extLst>
          </p:cNvPr>
          <p:cNvSpPr>
            <a:spLocks noGrp="1"/>
          </p:cNvSpPr>
          <p:nvPr>
            <p:ph type="subTitle" idx="1"/>
          </p:nvPr>
        </p:nvSpPr>
        <p:spPr>
          <a:xfrm>
            <a:off x="685800" y="3505200"/>
            <a:ext cx="7239000" cy="1219200"/>
          </a:xfrm>
        </p:spPr>
        <p:txBody>
          <a:bodyPr>
            <a:normAutofit fontScale="92500"/>
          </a:bodyPr>
          <a:lstStyle/>
          <a:p>
            <a:r>
              <a:rPr lang="en-US" dirty="0"/>
              <a:t>Diane Hountz, DNP, MS, RN, CNE</a:t>
            </a:r>
          </a:p>
          <a:p>
            <a:r>
              <a:rPr lang="en-US" dirty="0"/>
              <a:t>Director of Strategic Programs and Engagement</a:t>
            </a:r>
          </a:p>
        </p:txBody>
      </p:sp>
    </p:spTree>
    <p:extLst>
      <p:ext uri="{BB962C8B-B14F-4D97-AF65-F5344CB8AC3E}">
        <p14:creationId xmlns:p14="http://schemas.microsoft.com/office/powerpoint/2010/main" val="35965439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6CF7-A7B4-50DB-6318-2BD177C3E7A0}"/>
              </a:ext>
            </a:extLst>
          </p:cNvPr>
          <p:cNvSpPr>
            <a:spLocks noGrp="1"/>
          </p:cNvSpPr>
          <p:nvPr>
            <p:ph type="title"/>
          </p:nvPr>
        </p:nvSpPr>
        <p:spPr>
          <a:xfrm>
            <a:off x="457200" y="533400"/>
            <a:ext cx="8229600" cy="990600"/>
          </a:xfrm>
        </p:spPr>
        <p:txBody>
          <a:bodyPr anchor="ctr">
            <a:normAutofit/>
          </a:bodyPr>
          <a:lstStyle/>
          <a:p>
            <a:r>
              <a:rPr lang="en-US" dirty="0"/>
              <a:t>Theme #4:  Changing the Narrative</a:t>
            </a:r>
          </a:p>
        </p:txBody>
      </p:sp>
      <p:pic>
        <p:nvPicPr>
          <p:cNvPr id="4" name="Content Placeholder 3">
            <a:extLst>
              <a:ext uri="{FF2B5EF4-FFF2-40B4-BE49-F238E27FC236}">
                <a16:creationId xmlns:a16="http://schemas.microsoft.com/office/drawing/2014/main" id="{22C00D15-17F0-B049-EF7B-1DFB1B6B91E1}"/>
              </a:ext>
            </a:extLst>
          </p:cNvPr>
          <p:cNvPicPr>
            <a:picLocks noGrp="1" noChangeAspect="1"/>
          </p:cNvPicPr>
          <p:nvPr>
            <p:ph sz="half" idx="1"/>
          </p:nvPr>
        </p:nvPicPr>
        <p:blipFill>
          <a:blip r:embed="rId3"/>
          <a:stretch>
            <a:fillRect/>
          </a:stretch>
        </p:blipFill>
        <p:spPr>
          <a:xfrm>
            <a:off x="643301" y="2438400"/>
            <a:ext cx="2860464" cy="2486991"/>
          </a:xfrm>
          <a:prstGeom prst="rect">
            <a:avLst/>
          </a:prstGeom>
        </p:spPr>
      </p:pic>
      <p:graphicFrame>
        <p:nvGraphicFramePr>
          <p:cNvPr id="5" name="Content Placeholder 2">
            <a:extLst>
              <a:ext uri="{FF2B5EF4-FFF2-40B4-BE49-F238E27FC236}">
                <a16:creationId xmlns:a16="http://schemas.microsoft.com/office/drawing/2014/main" id="{E76084C5-D3E1-1B34-6F1B-BB31EB12F72E}"/>
              </a:ext>
            </a:extLst>
          </p:cNvPr>
          <p:cNvGraphicFramePr>
            <a:graphicFrameLocks noGrp="1"/>
          </p:cNvGraphicFramePr>
          <p:nvPr>
            <p:ph sz="half" idx="2"/>
          </p:nvPr>
        </p:nvGraphicFramePr>
        <p:xfrm>
          <a:off x="3952240" y="1371600"/>
          <a:ext cx="4724400" cy="471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2821750"/>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9A96-3A1C-7C7D-5DB3-3277A62A0C23}"/>
              </a:ext>
            </a:extLst>
          </p:cNvPr>
          <p:cNvSpPr>
            <a:spLocks noGrp="1"/>
          </p:cNvSpPr>
          <p:nvPr>
            <p:ph type="title"/>
          </p:nvPr>
        </p:nvSpPr>
        <p:spPr>
          <a:xfrm>
            <a:off x="457200" y="533400"/>
            <a:ext cx="8229600" cy="990600"/>
          </a:xfrm>
        </p:spPr>
        <p:txBody>
          <a:bodyPr anchor="ctr">
            <a:normAutofit/>
          </a:bodyPr>
          <a:lstStyle/>
          <a:p>
            <a:pPr>
              <a:lnSpc>
                <a:spcPct val="90000"/>
              </a:lnSpc>
            </a:pPr>
            <a:r>
              <a:rPr lang="en-US" sz="3400" dirty="0"/>
              <a:t>Workplace Safety and Health Initiatives in Indiana</a:t>
            </a:r>
          </a:p>
        </p:txBody>
      </p:sp>
      <p:sp>
        <p:nvSpPr>
          <p:cNvPr id="3" name="Content Placeholder 2">
            <a:extLst>
              <a:ext uri="{FF2B5EF4-FFF2-40B4-BE49-F238E27FC236}">
                <a16:creationId xmlns:a16="http://schemas.microsoft.com/office/drawing/2014/main" id="{FC86DEAD-7769-66E2-5361-2173FEA34BCD}"/>
              </a:ext>
            </a:extLst>
          </p:cNvPr>
          <p:cNvSpPr>
            <a:spLocks noGrp="1"/>
          </p:cNvSpPr>
          <p:nvPr>
            <p:ph sz="half" idx="1"/>
          </p:nvPr>
        </p:nvSpPr>
        <p:spPr>
          <a:xfrm>
            <a:off x="457200" y="1673352"/>
            <a:ext cx="4419600" cy="4718304"/>
          </a:xfrm>
        </p:spPr>
        <p:txBody>
          <a:bodyPr>
            <a:normAutofit/>
          </a:bodyPr>
          <a:lstStyle/>
          <a:p>
            <a:pPr>
              <a:lnSpc>
                <a:spcPct val="90000"/>
              </a:lnSpc>
            </a:pPr>
            <a:r>
              <a:rPr lang="en-US" sz="1600" b="1" dirty="0"/>
              <a:t>Indiana Hospital Association</a:t>
            </a:r>
          </a:p>
          <a:p>
            <a:pPr lvl="1">
              <a:lnSpc>
                <a:spcPct val="90000"/>
              </a:lnSpc>
            </a:pPr>
            <a:r>
              <a:rPr lang="en-US" sz="1500" dirty="0"/>
              <a:t>Safe and Sound Program- Violence prevention program</a:t>
            </a:r>
          </a:p>
          <a:p>
            <a:pPr lvl="2">
              <a:lnSpc>
                <a:spcPct val="90000"/>
              </a:lnSpc>
              <a:buFont typeface="Arial" panose="020B0604020202020204" pitchFamily="34" charset="0"/>
              <a:buChar char="•"/>
            </a:pPr>
            <a:r>
              <a:rPr lang="en-US" sz="1500" b="0" i="0" dirty="0">
                <a:effectLst/>
              </a:rPr>
              <a:t>Increase public understanding of the problem of workplace safety and violence.</a:t>
            </a:r>
          </a:p>
          <a:p>
            <a:pPr lvl="2">
              <a:lnSpc>
                <a:spcPct val="90000"/>
              </a:lnSpc>
              <a:buFont typeface="Arial" panose="020B0604020202020204" pitchFamily="34" charset="0"/>
              <a:buChar char="•"/>
            </a:pPr>
            <a:r>
              <a:rPr lang="en-US" sz="1500" b="0" i="0" dirty="0">
                <a:effectLst/>
              </a:rPr>
              <a:t>​Improve data collection and analysis of workplace safety perceptions and events to assess and mitigate risk.</a:t>
            </a:r>
          </a:p>
          <a:p>
            <a:pPr lvl="2">
              <a:lnSpc>
                <a:spcPct val="90000"/>
              </a:lnSpc>
              <a:buFont typeface="Arial" panose="020B0604020202020204" pitchFamily="34" charset="0"/>
              <a:buChar char="•"/>
            </a:pPr>
            <a:r>
              <a:rPr lang="en-US" sz="1500" b="0" i="0" dirty="0">
                <a:effectLst/>
              </a:rPr>
              <a:t>Gain legislative traction to support health care worker safety.</a:t>
            </a:r>
          </a:p>
          <a:p>
            <a:pPr lvl="2">
              <a:lnSpc>
                <a:spcPct val="90000"/>
              </a:lnSpc>
              <a:buFont typeface="Arial" panose="020B0604020202020204" pitchFamily="34" charset="0"/>
              <a:buChar char="•"/>
            </a:pPr>
            <a:r>
              <a:rPr lang="en-US" sz="1500" b="0" i="0" dirty="0">
                <a:effectLst/>
              </a:rPr>
              <a:t>Provide training opportunities for hospital staff.  </a:t>
            </a:r>
          </a:p>
          <a:p>
            <a:pPr lvl="2">
              <a:lnSpc>
                <a:spcPct val="90000"/>
              </a:lnSpc>
              <a:buFont typeface="Arial" panose="020B0604020202020204" pitchFamily="34" charset="0"/>
              <a:buChar char="•"/>
            </a:pPr>
            <a:r>
              <a:rPr lang="en-US" sz="1500" b="0" i="0" dirty="0">
                <a:effectLst/>
              </a:rPr>
              <a:t>Build a culture of nonviolence within the health care workplace. ​​</a:t>
            </a:r>
          </a:p>
          <a:p>
            <a:pPr>
              <a:lnSpc>
                <a:spcPct val="90000"/>
              </a:lnSpc>
            </a:pPr>
            <a:endParaRPr lang="en-US" sz="1500" dirty="0"/>
          </a:p>
          <a:p>
            <a:pPr lvl="2">
              <a:lnSpc>
                <a:spcPct val="90000"/>
              </a:lnSpc>
            </a:pPr>
            <a:endParaRPr lang="en-US" sz="1500" dirty="0"/>
          </a:p>
          <a:p>
            <a:pPr lvl="1">
              <a:lnSpc>
                <a:spcPct val="90000"/>
              </a:lnSpc>
            </a:pPr>
            <a:r>
              <a:rPr lang="en-US" sz="1200" dirty="0">
                <a:hlinkClick r:id="rId3"/>
              </a:rPr>
              <a:t>Workplace Safety &amp; Health (ihaconnect.org)</a:t>
            </a:r>
            <a:endParaRPr lang="en-US" sz="1500" dirty="0"/>
          </a:p>
        </p:txBody>
      </p:sp>
      <p:pic>
        <p:nvPicPr>
          <p:cNvPr id="4" name="Picture 3" descr="A person wearing a stethoscope and glasses&#10;&#10;Description automatically generated">
            <a:extLst>
              <a:ext uri="{FF2B5EF4-FFF2-40B4-BE49-F238E27FC236}">
                <a16:creationId xmlns:a16="http://schemas.microsoft.com/office/drawing/2014/main" id="{BA5587DE-B31B-7289-5862-AA4AFC438EF8}"/>
              </a:ext>
            </a:extLst>
          </p:cNvPr>
          <p:cNvPicPr>
            <a:picLocks noChangeAspect="1"/>
          </p:cNvPicPr>
          <p:nvPr/>
        </p:nvPicPr>
        <p:blipFill>
          <a:blip r:embed="rId4"/>
          <a:stretch>
            <a:fillRect/>
          </a:stretch>
        </p:blipFill>
        <p:spPr>
          <a:xfrm>
            <a:off x="5029200" y="2972372"/>
            <a:ext cx="3657600" cy="2120264"/>
          </a:xfrm>
          <a:prstGeom prst="rect">
            <a:avLst/>
          </a:prstGeom>
          <a:noFill/>
        </p:spPr>
      </p:pic>
    </p:spTree>
    <p:extLst>
      <p:ext uri="{BB962C8B-B14F-4D97-AF65-F5344CB8AC3E}">
        <p14:creationId xmlns:p14="http://schemas.microsoft.com/office/powerpoint/2010/main" val="1229465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2D71-8F4D-0522-48FA-14896A78DC79}"/>
              </a:ext>
            </a:extLst>
          </p:cNvPr>
          <p:cNvSpPr>
            <a:spLocks noGrp="1"/>
          </p:cNvSpPr>
          <p:nvPr>
            <p:ph type="title"/>
          </p:nvPr>
        </p:nvSpPr>
        <p:spPr/>
        <p:txBody>
          <a:bodyPr>
            <a:normAutofit fontScale="90000"/>
          </a:bodyPr>
          <a:lstStyle/>
          <a:p>
            <a:r>
              <a:rPr lang="en-US" sz="4000" dirty="0"/>
              <a:t>Workplace Safety and Health Initiatives in Indiana</a:t>
            </a:r>
            <a:endParaRPr lang="en-US" dirty="0"/>
          </a:p>
        </p:txBody>
      </p:sp>
      <p:sp>
        <p:nvSpPr>
          <p:cNvPr id="3" name="Content Placeholder 2">
            <a:extLst>
              <a:ext uri="{FF2B5EF4-FFF2-40B4-BE49-F238E27FC236}">
                <a16:creationId xmlns:a16="http://schemas.microsoft.com/office/drawing/2014/main" id="{4E6A8B7B-3D08-4B1A-7CE0-12C067DC72AC}"/>
              </a:ext>
            </a:extLst>
          </p:cNvPr>
          <p:cNvSpPr>
            <a:spLocks noGrp="1"/>
          </p:cNvSpPr>
          <p:nvPr>
            <p:ph idx="1"/>
          </p:nvPr>
        </p:nvSpPr>
        <p:spPr/>
        <p:txBody>
          <a:bodyPr>
            <a:normAutofit fontScale="92500"/>
          </a:bodyPr>
          <a:lstStyle/>
          <a:p>
            <a:r>
              <a:rPr lang="en-US" dirty="0" err="1"/>
              <a:t>Eskenazi</a:t>
            </a:r>
            <a:r>
              <a:rPr lang="en-US" dirty="0"/>
              <a:t> Health</a:t>
            </a:r>
          </a:p>
          <a:p>
            <a:pPr lvl="1"/>
            <a:r>
              <a:rPr lang="en-US" dirty="0"/>
              <a:t>Study of incident reports</a:t>
            </a:r>
          </a:p>
          <a:p>
            <a:pPr lvl="1"/>
            <a:r>
              <a:rPr lang="en-US" dirty="0"/>
              <a:t>Workplace Violence Committee</a:t>
            </a:r>
          </a:p>
          <a:p>
            <a:pPr lvl="2"/>
            <a:r>
              <a:rPr lang="en-US" dirty="0" err="1"/>
              <a:t>Centrak</a:t>
            </a:r>
            <a:r>
              <a:rPr lang="en-US" dirty="0"/>
              <a:t> Badge-ID badge with alert and location</a:t>
            </a:r>
          </a:p>
          <a:p>
            <a:pPr lvl="2"/>
            <a:r>
              <a:rPr lang="en-US" dirty="0"/>
              <a:t>Increased use of security cameras</a:t>
            </a:r>
          </a:p>
          <a:p>
            <a:pPr lvl="2"/>
            <a:r>
              <a:rPr lang="en-US" dirty="0"/>
              <a:t>Psych rapid response to acute care areas</a:t>
            </a:r>
          </a:p>
          <a:p>
            <a:pPr lvl="2"/>
            <a:r>
              <a:rPr lang="en-US" dirty="0"/>
              <a:t>Panic buttons added</a:t>
            </a:r>
          </a:p>
          <a:p>
            <a:pPr lvl="2"/>
            <a:r>
              <a:rPr lang="en-US" dirty="0"/>
              <a:t>Training for situational awareness, implicit bias, and de-escalation </a:t>
            </a:r>
          </a:p>
          <a:p>
            <a:pPr lvl="2"/>
            <a:r>
              <a:rPr lang="en-US" dirty="0"/>
              <a:t>Increase in awareness and reporting of aggressive verbal abuse behavior</a:t>
            </a:r>
          </a:p>
          <a:p>
            <a:pPr lvl="2"/>
            <a:r>
              <a:rPr lang="en-US" dirty="0"/>
              <a:t>All physical assaults discussed at daily safety rounds</a:t>
            </a:r>
          </a:p>
          <a:p>
            <a:pPr lvl="2"/>
            <a:r>
              <a:rPr lang="en-US" dirty="0"/>
              <a:t>Increased signage and metal detectors</a:t>
            </a:r>
          </a:p>
          <a:p>
            <a:pPr lvl="1"/>
            <a:r>
              <a:rPr lang="en-US" dirty="0">
                <a:hlinkClick r:id="rId3"/>
              </a:rPr>
              <a:t>Welcome to the 2022 Indiana Nursing Summit Virtual Podium Presentations - Indiana Center for Nursing (ic4n.org)</a:t>
            </a:r>
            <a:endParaRPr lang="en-US" dirty="0"/>
          </a:p>
          <a:p>
            <a:endParaRPr lang="en-US" dirty="0"/>
          </a:p>
        </p:txBody>
      </p:sp>
    </p:spTree>
    <p:extLst>
      <p:ext uri="{BB962C8B-B14F-4D97-AF65-F5344CB8AC3E}">
        <p14:creationId xmlns:p14="http://schemas.microsoft.com/office/powerpoint/2010/main" val="3292437803"/>
      </p:ext>
    </p:extLst>
  </p:cSld>
  <p:clrMapOvr>
    <a:masterClrMapping/>
  </p:clrMapOvr>
  <mc:AlternateContent xmlns:mc="http://schemas.openxmlformats.org/markup-compatibility/2006">
    <mc:Choice xmlns:p14="http://schemas.microsoft.com/office/powerpoint/2010/main" Requires="p14">
      <p:transition p14:dur="1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98A2-0602-8DB4-560A-D532AE33C7FA}"/>
              </a:ext>
            </a:extLst>
          </p:cNvPr>
          <p:cNvSpPr>
            <a:spLocks noGrp="1"/>
          </p:cNvSpPr>
          <p:nvPr>
            <p:ph type="title"/>
          </p:nvPr>
        </p:nvSpPr>
        <p:spPr/>
        <p:txBody>
          <a:bodyPr>
            <a:normAutofit fontScale="90000"/>
          </a:bodyPr>
          <a:lstStyle/>
          <a:p>
            <a:r>
              <a:rPr lang="en-US" b="0" i="0" cap="all" dirty="0">
                <a:solidFill>
                  <a:srgbClr val="75787B"/>
                </a:solidFill>
                <a:effectLst/>
                <a:latin typeface="Whitney HTF Light"/>
              </a:rPr>
              <a:t>NEW LAW PROTECTING HEALTH CARE WORKERS TAKES EFFECT IN INDIANA</a:t>
            </a:r>
            <a:endParaRPr lang="en-US" dirty="0"/>
          </a:p>
        </p:txBody>
      </p:sp>
      <p:sp>
        <p:nvSpPr>
          <p:cNvPr id="3" name="Content Placeholder 2">
            <a:extLst>
              <a:ext uri="{FF2B5EF4-FFF2-40B4-BE49-F238E27FC236}">
                <a16:creationId xmlns:a16="http://schemas.microsoft.com/office/drawing/2014/main" id="{41026E10-2307-C60B-338E-2773CFC5ADCA}"/>
              </a:ext>
            </a:extLst>
          </p:cNvPr>
          <p:cNvSpPr>
            <a:spLocks noGrp="1"/>
          </p:cNvSpPr>
          <p:nvPr>
            <p:ph idx="1"/>
          </p:nvPr>
        </p:nvSpPr>
        <p:spPr>
          <a:xfrm>
            <a:off x="492760" y="1676400"/>
            <a:ext cx="8229600" cy="4876800"/>
          </a:xfrm>
        </p:spPr>
        <p:txBody>
          <a:bodyPr/>
          <a:lstStyle/>
          <a:p>
            <a:r>
              <a:rPr lang="en-US" b="1" i="0" dirty="0">
                <a:solidFill>
                  <a:srgbClr val="333333"/>
                </a:solidFill>
                <a:effectLst/>
                <a:latin typeface="var(--headingFont)"/>
              </a:rPr>
              <a:t>House Bill 1021</a:t>
            </a:r>
          </a:p>
          <a:p>
            <a:pPr lvl="1"/>
            <a:r>
              <a:rPr lang="en-US" b="0" i="0" dirty="0">
                <a:solidFill>
                  <a:srgbClr val="222222"/>
                </a:solidFill>
                <a:effectLst/>
                <a:latin typeface="Whitney HTF Light"/>
              </a:rPr>
              <a:t>Includes all staff members of an emergency department of a hospital within the definition of “public safety official” so that all staff members of an emergency department, including aides, environmental staff, support staff, and technicians, are afforded the enhanced penalties for battery.   </a:t>
            </a:r>
            <a:endParaRPr lang="en-US" i="0" dirty="0">
              <a:solidFill>
                <a:srgbClr val="333333"/>
              </a:solidFill>
              <a:effectLst/>
              <a:latin typeface="var(--headingFont)"/>
            </a:endParaRPr>
          </a:p>
          <a:p>
            <a:endParaRPr lang="en-US" dirty="0"/>
          </a:p>
        </p:txBody>
      </p:sp>
    </p:spTree>
    <p:extLst>
      <p:ext uri="{BB962C8B-B14F-4D97-AF65-F5344CB8AC3E}">
        <p14:creationId xmlns:p14="http://schemas.microsoft.com/office/powerpoint/2010/main" val="1426015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21F942D-38EE-B557-5912-9ED5C9B96BB6}"/>
              </a:ext>
            </a:extLst>
          </p:cNvPr>
          <p:cNvSpPr>
            <a:spLocks noGrp="1"/>
          </p:cNvSpPr>
          <p:nvPr>
            <p:ph type="title"/>
          </p:nvPr>
        </p:nvSpPr>
        <p:spPr>
          <a:xfrm>
            <a:off x="457200" y="533400"/>
            <a:ext cx="8229600" cy="990600"/>
          </a:xfrm>
        </p:spPr>
        <p:txBody>
          <a:bodyPr/>
          <a:lstStyle/>
          <a:p>
            <a:endParaRPr lang="en-US"/>
          </a:p>
        </p:txBody>
      </p:sp>
      <p:graphicFrame>
        <p:nvGraphicFramePr>
          <p:cNvPr id="5" name="Text Placeholder 2">
            <a:extLst>
              <a:ext uri="{FF2B5EF4-FFF2-40B4-BE49-F238E27FC236}">
                <a16:creationId xmlns:a16="http://schemas.microsoft.com/office/drawing/2014/main" id="{D9D84912-FBB6-E40B-52A3-B43E06C79AA0}"/>
              </a:ext>
            </a:extLst>
          </p:cNvPr>
          <p:cNvGraphicFramePr/>
          <p:nvPr>
            <p:extLst>
              <p:ext uri="{D42A27DB-BD31-4B8C-83A1-F6EECF244321}">
                <p14:modId xmlns:p14="http://schemas.microsoft.com/office/powerpoint/2010/main" val="2771126216"/>
              </p:ext>
            </p:extLst>
          </p:nvPr>
        </p:nvGraphicFramePr>
        <p:xfrm>
          <a:off x="457200" y="13716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007062"/>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CN KH 2015">
  <a:themeElements>
    <a:clrScheme name="icn template 2015">
      <a:dk1>
        <a:srgbClr val="292934"/>
      </a:dk1>
      <a:lt1>
        <a:srgbClr val="FFFFFF"/>
      </a:lt1>
      <a:dk2>
        <a:srgbClr val="5D7975"/>
      </a:dk2>
      <a:lt2>
        <a:srgbClr val="F3F2DC"/>
      </a:lt2>
      <a:accent1>
        <a:srgbClr val="64CCC9"/>
      </a:accent1>
      <a:accent2>
        <a:srgbClr val="8F993E"/>
      </a:accent2>
      <a:accent3>
        <a:srgbClr val="86647A"/>
      </a:accent3>
      <a:accent4>
        <a:srgbClr val="4C5A6A"/>
      </a:accent4>
      <a:accent5>
        <a:srgbClr val="808DA0"/>
      </a:accent5>
      <a:accent6>
        <a:srgbClr val="79463D"/>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ICN KH 2015</Template>
  <TotalTime>4366</TotalTime>
  <Words>497</Words>
  <Application>Microsoft Office PowerPoint</Application>
  <PresentationFormat>On-screen Show (4:3)</PresentationFormat>
  <Paragraphs>46</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Calibri</vt:lpstr>
      <vt:lpstr>Segoe UI</vt:lpstr>
      <vt:lpstr>Symbol</vt:lpstr>
      <vt:lpstr>Trebuchet MS</vt:lpstr>
      <vt:lpstr>var(--headingFont)</vt:lpstr>
      <vt:lpstr>Verdana</vt:lpstr>
      <vt:lpstr>Whitney HTF Light</vt:lpstr>
      <vt:lpstr>Wingdings</vt:lpstr>
      <vt:lpstr>ICN KH 2015</vt:lpstr>
      <vt:lpstr>Workplace Safety and Health Initiatives in Indiana</vt:lpstr>
      <vt:lpstr>Theme #4:  Changing the Narrative</vt:lpstr>
      <vt:lpstr>Workplace Safety and Health Initiatives in Indiana</vt:lpstr>
      <vt:lpstr>Workplace Safety and Health Initiatives in Indiana</vt:lpstr>
      <vt:lpstr>NEW LAW PROTECTING HEALTH CARE WORKERS TAKES EFFECT IN INDIANA</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Marian</dc:creator>
  <cp:lastModifiedBy>Diane Hountz</cp:lastModifiedBy>
  <cp:revision>108</cp:revision>
  <cp:lastPrinted>2023-11-17T18:47:15Z</cp:lastPrinted>
  <dcterms:created xsi:type="dcterms:W3CDTF">2015-09-08T18:58:56Z</dcterms:created>
  <dcterms:modified xsi:type="dcterms:W3CDTF">2023-11-17T19:55:41Z</dcterms:modified>
</cp:coreProperties>
</file>