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sldIdLst>
    <p:sldId id="257" r:id="rId5"/>
  </p:sldIdLst>
  <p:sldSz cx="6858000" cy="9144000" type="screen4x3"/>
  <p:notesSz cx="7077075" cy="93630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19">
          <p15:clr>
            <a:srgbClr val="A4A3A4"/>
          </p15:clr>
        </p15:guide>
        <p15:guide id="2" pos="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008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3648" y="96"/>
      </p:cViewPr>
      <p:guideLst>
        <p:guide orient="horz" pos="4519"/>
        <p:guide pos="9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9490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81896-5A8D-474E-B85B-B51EEB5AD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8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3FE11-1AC6-414C-ADB6-8C4A74B5E4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63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E4F36-FA7A-467A-8856-412056BA50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46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D9384-435B-45D9-A2F7-B5CB8AE5F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13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98EF4-8AD5-4528-8BF6-EF5E517600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7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B126C-BD8D-4668-ADE6-6F6D4B2480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3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A2DA1-3A7A-48EB-93B8-92B7A39DE2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7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F3A27-6202-4F7E-830F-99FF966837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7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957F5-7364-443E-969E-EC548B1B56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9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D8017-E787-4653-97F2-3009082B6C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9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CB228-93C0-42D8-9D5F-DA79C43BF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0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</a:defRPr>
            </a:lvl1pPr>
          </a:lstStyle>
          <a:p>
            <a:pPr>
              <a:defRPr/>
            </a:pPr>
            <a:fld id="{FB6373E9-7CE3-4864-A97E-2B1966400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AE3D151-F88A-46D8-B7F1-7D68E5D5FE24}"/>
              </a:ext>
            </a:extLst>
          </p:cNvPr>
          <p:cNvGrpSpPr/>
          <p:nvPr/>
        </p:nvGrpSpPr>
        <p:grpSpPr>
          <a:xfrm>
            <a:off x="9555" y="38646"/>
            <a:ext cx="6832301" cy="8160113"/>
            <a:chOff x="9555" y="38646"/>
            <a:chExt cx="6832301" cy="8160113"/>
          </a:xfrm>
        </p:grpSpPr>
        <p:cxnSp>
          <p:nvCxnSpPr>
            <p:cNvPr id="2069" name="AutoShape 154"/>
            <p:cNvCxnSpPr>
              <a:cxnSpLocks noChangeShapeType="1"/>
              <a:stCxn id="4101" idx="4"/>
            </p:cNvCxnSpPr>
            <p:nvPr/>
          </p:nvCxnSpPr>
          <p:spPr bwMode="auto">
            <a:xfrm>
              <a:off x="3422650" y="3242709"/>
              <a:ext cx="2474913" cy="38903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" name="Line 206"/>
            <p:cNvSpPr>
              <a:spLocks noChangeShapeType="1"/>
            </p:cNvSpPr>
            <p:nvPr/>
          </p:nvSpPr>
          <p:spPr bwMode="auto">
            <a:xfrm>
              <a:off x="1253046" y="4243723"/>
              <a:ext cx="0" cy="3791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 anchor="ctr"/>
            <a:lstStyle/>
            <a:p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2052" name="Line 204"/>
            <p:cNvSpPr>
              <a:spLocks noChangeShapeType="1"/>
            </p:cNvSpPr>
            <p:nvPr/>
          </p:nvSpPr>
          <p:spPr bwMode="auto">
            <a:xfrm>
              <a:off x="5724895" y="4243723"/>
              <a:ext cx="0" cy="33728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 anchor="ctr"/>
            <a:lstStyle/>
            <a:p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2053" name="Line 192"/>
            <p:cNvSpPr>
              <a:spLocks noChangeShapeType="1"/>
            </p:cNvSpPr>
            <p:nvPr/>
          </p:nvSpPr>
          <p:spPr bwMode="auto">
            <a:xfrm>
              <a:off x="3461432" y="4341112"/>
              <a:ext cx="0" cy="2211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 anchor="ctr"/>
            <a:lstStyle/>
            <a:p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2054" name="AutoShape 11"/>
            <p:cNvSpPr>
              <a:spLocks noChangeArrowheads="1"/>
            </p:cNvSpPr>
            <p:nvPr/>
          </p:nvSpPr>
          <p:spPr bwMode="auto">
            <a:xfrm>
              <a:off x="614871" y="3654247"/>
              <a:ext cx="1279525" cy="781050"/>
            </a:xfrm>
            <a:prstGeom prst="roundRect">
              <a:avLst>
                <a:gd name="adj" fmla="val 12495"/>
              </a:avLst>
            </a:prstGeom>
            <a:solidFill>
              <a:srgbClr val="92D05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150" dirty="0">
                  <a:latin typeface="Century Gothic" panose="020B0502020202020204" pitchFamily="34" charset="0"/>
                </a:rPr>
                <a:t>Strengthen</a:t>
              </a:r>
            </a:p>
            <a:p>
              <a:pPr algn="ctr">
                <a:lnSpc>
                  <a:spcPct val="85000"/>
                </a:lnSpc>
              </a:pPr>
              <a:r>
                <a:rPr lang="en-US" altLang="en-US" sz="1150" dirty="0">
                  <a:latin typeface="Century Gothic" panose="020B0502020202020204" pitchFamily="34" charset="0"/>
                </a:rPr>
                <a:t>Nursing</a:t>
              </a:r>
            </a:p>
            <a:p>
              <a:pPr algn="ctr">
                <a:lnSpc>
                  <a:spcPct val="85000"/>
                </a:lnSpc>
              </a:pPr>
              <a:r>
                <a:rPr lang="en-US" altLang="en-US" sz="1150" dirty="0">
                  <a:latin typeface="Century Gothic" panose="020B0502020202020204" pitchFamily="34" charset="0"/>
                </a:rPr>
                <a:t>Education,</a:t>
              </a:r>
            </a:p>
            <a:p>
              <a:pPr algn="ctr">
                <a:lnSpc>
                  <a:spcPct val="85000"/>
                </a:lnSpc>
              </a:pPr>
              <a:r>
                <a:rPr lang="en-US" altLang="en-US" sz="1150" dirty="0">
                  <a:latin typeface="Century Gothic" panose="020B0502020202020204" pitchFamily="34" charset="0"/>
                </a:rPr>
                <a:t>Practice, and</a:t>
              </a:r>
            </a:p>
            <a:p>
              <a:pPr algn="ctr">
                <a:lnSpc>
                  <a:spcPct val="85000"/>
                </a:lnSpc>
              </a:pPr>
              <a:r>
                <a:rPr lang="en-US" altLang="en-US" sz="1150" dirty="0">
                  <a:latin typeface="Century Gothic" panose="020B0502020202020204" pitchFamily="34" charset="0"/>
                </a:rPr>
                <a:t>Workforce </a:t>
              </a:r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auto">
            <a:xfrm>
              <a:off x="1568450" y="2131459"/>
              <a:ext cx="3708400" cy="111125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latin typeface="+mj-lt"/>
                </a:rPr>
                <a:t>Positively Impact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latin typeface="+mj-lt"/>
                </a:rPr>
                <a:t>the Nursing Profession by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latin typeface="+mj-lt"/>
                </a:rPr>
                <a:t>Advancing Regulatory Excellence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latin typeface="+mj-lt"/>
                </a:rPr>
                <a:t>in an Ever-changing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latin typeface="+mj-lt"/>
                </a:rPr>
                <a:t>Health Care Environment</a:t>
              </a:r>
              <a:endParaRPr lang="en-US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057" name="AutoShape 100"/>
            <p:cNvSpPr>
              <a:spLocks noChangeArrowheads="1"/>
            </p:cNvSpPr>
            <p:nvPr/>
          </p:nvSpPr>
          <p:spPr bwMode="auto">
            <a:xfrm>
              <a:off x="5085133" y="3612976"/>
              <a:ext cx="1279525" cy="822321"/>
            </a:xfrm>
            <a:prstGeom prst="roundRect">
              <a:avLst>
                <a:gd name="adj" fmla="val 12495"/>
              </a:avLst>
            </a:prstGeom>
            <a:solidFill>
              <a:srgbClr val="92D05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150" dirty="0">
                  <a:latin typeface="Century Gothic" panose="020B0502020202020204" pitchFamily="34" charset="0"/>
                </a:rPr>
                <a:t>Maintain</a:t>
              </a:r>
            </a:p>
            <a:p>
              <a:pPr algn="ctr">
                <a:lnSpc>
                  <a:spcPct val="85000"/>
                </a:lnSpc>
              </a:pPr>
              <a:r>
                <a:rPr lang="en-US" altLang="en-US" sz="1150" dirty="0">
                  <a:latin typeface="Century Gothic" panose="020B0502020202020204" pitchFamily="34" charset="0"/>
                </a:rPr>
                <a:t>Organizational</a:t>
              </a:r>
            </a:p>
            <a:p>
              <a:pPr algn="ctr">
                <a:lnSpc>
                  <a:spcPct val="85000"/>
                </a:lnSpc>
              </a:pPr>
              <a:r>
                <a:rPr lang="en-US" altLang="en-US" sz="1150" dirty="0">
                  <a:latin typeface="Century Gothic" panose="020B0502020202020204" pitchFamily="34" charset="0"/>
                </a:rPr>
                <a:t>Effectiveness,</a:t>
              </a:r>
            </a:p>
            <a:p>
              <a:pPr algn="ctr">
                <a:lnSpc>
                  <a:spcPct val="85000"/>
                </a:lnSpc>
              </a:pPr>
              <a:r>
                <a:rPr lang="en-US" altLang="en-US" sz="1150" dirty="0">
                  <a:latin typeface="Century Gothic" panose="020B0502020202020204" pitchFamily="34" charset="0"/>
                </a:rPr>
                <a:t>Efficiency, and</a:t>
              </a:r>
            </a:p>
            <a:p>
              <a:pPr algn="ctr">
                <a:lnSpc>
                  <a:spcPct val="85000"/>
                </a:lnSpc>
              </a:pPr>
              <a:r>
                <a:rPr lang="en-US" altLang="en-US" sz="1150" dirty="0">
                  <a:latin typeface="Century Gothic" panose="020B0502020202020204" pitchFamily="34" charset="0"/>
                </a:rPr>
                <a:t>Accountability</a:t>
              </a:r>
            </a:p>
          </p:txBody>
        </p:sp>
        <p:sp>
          <p:nvSpPr>
            <p:cNvPr id="2058" name="AutoShape 101"/>
            <p:cNvSpPr>
              <a:spLocks noChangeArrowheads="1"/>
            </p:cNvSpPr>
            <p:nvPr/>
          </p:nvSpPr>
          <p:spPr bwMode="auto">
            <a:xfrm>
              <a:off x="2827456" y="3605152"/>
              <a:ext cx="1279525" cy="822321"/>
            </a:xfrm>
            <a:prstGeom prst="roundRect">
              <a:avLst>
                <a:gd name="adj" fmla="val 12495"/>
              </a:avLst>
            </a:prstGeom>
            <a:solidFill>
              <a:srgbClr val="92D05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150" dirty="0">
                  <a:latin typeface="Century Gothic" panose="020B0502020202020204" pitchFamily="34" charset="0"/>
                </a:rPr>
                <a:t>Leverage Our</a:t>
              </a:r>
            </a:p>
            <a:p>
              <a:r>
                <a:rPr lang="en-US" altLang="en-US" sz="1150" dirty="0">
                  <a:latin typeface="Century Gothic" panose="020B0502020202020204" pitchFamily="34" charset="0"/>
                </a:rPr>
                <a:t>Influence as a</a:t>
              </a:r>
            </a:p>
            <a:p>
              <a:r>
                <a:rPr lang="en-US" altLang="en-US" sz="1150" dirty="0">
                  <a:latin typeface="Century Gothic" panose="020B0502020202020204" pitchFamily="34" charset="0"/>
                </a:rPr>
                <a:t>Recognized</a:t>
              </a:r>
            </a:p>
            <a:p>
              <a:r>
                <a:rPr lang="en-US" altLang="en-US" sz="1150" dirty="0">
                  <a:latin typeface="Century Gothic" panose="020B0502020202020204" pitchFamily="34" charset="0"/>
                </a:rPr>
                <a:t>Leader</a:t>
              </a:r>
            </a:p>
          </p:txBody>
        </p:sp>
        <p:sp>
          <p:nvSpPr>
            <p:cNvPr id="2060" name="Rectangle 36"/>
            <p:cNvSpPr>
              <a:spLocks noChangeArrowheads="1"/>
            </p:cNvSpPr>
            <p:nvPr/>
          </p:nvSpPr>
          <p:spPr bwMode="auto">
            <a:xfrm>
              <a:off x="614871" y="4496665"/>
              <a:ext cx="1279525" cy="685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Improve Processes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for Regulation of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Education Programs</a:t>
              </a:r>
            </a:p>
          </p:txBody>
        </p:sp>
        <p:sp>
          <p:nvSpPr>
            <p:cNvPr id="2061" name="Rectangle 37"/>
            <p:cNvSpPr>
              <a:spLocks noChangeArrowheads="1"/>
            </p:cNvSpPr>
            <p:nvPr/>
          </p:nvSpPr>
          <p:spPr bwMode="auto">
            <a:xfrm>
              <a:off x="614871" y="6012388"/>
              <a:ext cx="1279525" cy="685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900" b="0" dirty="0">
                  <a:latin typeface="Century Gothic" panose="020B0502020202020204" pitchFamily="34" charset="0"/>
                </a:rPr>
                <a:t>Monitor and </a:t>
              </a:r>
            </a:p>
            <a:p>
              <a:r>
                <a:rPr lang="en-US" altLang="en-US" sz="900" b="0" dirty="0">
                  <a:latin typeface="Century Gothic" panose="020B0502020202020204" pitchFamily="34" charset="0"/>
                </a:rPr>
                <a:t>Proactively Respond</a:t>
              </a:r>
            </a:p>
            <a:p>
              <a:r>
                <a:rPr lang="en-US" altLang="en-US" sz="900" b="0" dirty="0">
                  <a:latin typeface="Century Gothic" panose="020B0502020202020204" pitchFamily="34" charset="0"/>
                </a:rPr>
                <a:t>to the Changing</a:t>
              </a:r>
            </a:p>
            <a:p>
              <a:r>
                <a:rPr lang="en-US" altLang="en-US" sz="900" b="0" dirty="0">
                  <a:latin typeface="Century Gothic" panose="020B0502020202020204" pitchFamily="34" charset="0"/>
                </a:rPr>
                <a:t>Learning and Practice</a:t>
              </a:r>
            </a:p>
            <a:p>
              <a:r>
                <a:rPr lang="en-US" altLang="en-US" sz="900" b="0" dirty="0">
                  <a:latin typeface="Century Gothic" panose="020B0502020202020204" pitchFamily="34" charset="0"/>
                </a:rPr>
                <a:t>Environments</a:t>
              </a:r>
              <a:endParaRPr lang="en-US" altLang="en-US" sz="950" b="0" dirty="0">
                <a:latin typeface="Century Gothic" panose="020B0502020202020204" pitchFamily="34" charset="0"/>
              </a:endParaRPr>
            </a:p>
          </p:txBody>
        </p:sp>
        <p:sp>
          <p:nvSpPr>
            <p:cNvPr id="2062" name="Rectangle 48"/>
            <p:cNvSpPr>
              <a:spLocks noChangeArrowheads="1"/>
            </p:cNvSpPr>
            <p:nvPr/>
          </p:nvSpPr>
          <p:spPr bwMode="auto">
            <a:xfrm>
              <a:off x="614871" y="5253733"/>
              <a:ext cx="1279525" cy="685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Support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Full Practice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Authority for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RNs and APRNs</a:t>
              </a:r>
            </a:p>
          </p:txBody>
        </p:sp>
        <p:cxnSp>
          <p:nvCxnSpPr>
            <p:cNvPr id="2067" name="AutoShape 150"/>
            <p:cNvCxnSpPr>
              <a:cxnSpLocks noChangeShapeType="1"/>
              <a:stCxn id="4101" idx="4"/>
            </p:cNvCxnSpPr>
            <p:nvPr/>
          </p:nvCxnSpPr>
          <p:spPr bwMode="auto">
            <a:xfrm flipH="1">
              <a:off x="1076324" y="3242709"/>
              <a:ext cx="2346326" cy="40789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70" name="Rectangle 155"/>
            <p:cNvSpPr>
              <a:spLocks noChangeArrowheads="1"/>
            </p:cNvSpPr>
            <p:nvPr/>
          </p:nvSpPr>
          <p:spPr bwMode="auto">
            <a:xfrm>
              <a:off x="614871" y="6761696"/>
              <a:ext cx="1279525" cy="685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950" b="0" dirty="0">
                  <a:latin typeface="Century Gothic" panose="020B0502020202020204" pitchFamily="34" charset="0"/>
                </a:rPr>
                <a:t>Collaborate with</a:t>
              </a:r>
            </a:p>
            <a:p>
              <a:r>
                <a:rPr lang="en-US" altLang="en-US" sz="950" b="0" dirty="0">
                  <a:latin typeface="Century Gothic" panose="020B0502020202020204" pitchFamily="34" charset="0"/>
                </a:rPr>
                <a:t>Stakeholders to</a:t>
              </a:r>
            </a:p>
            <a:p>
              <a:r>
                <a:rPr lang="en-US" altLang="en-US" sz="950" b="0" dirty="0">
                  <a:latin typeface="Century Gothic" panose="020B0502020202020204" pitchFamily="34" charset="0"/>
                </a:rPr>
                <a:t>Develop the Future</a:t>
              </a:r>
            </a:p>
            <a:p>
              <a:r>
                <a:rPr lang="en-US" altLang="en-US" sz="950" b="0" dirty="0">
                  <a:latin typeface="Century Gothic" panose="020B0502020202020204" pitchFamily="34" charset="0"/>
                </a:rPr>
                <a:t>Nursing Workforce</a:t>
              </a:r>
            </a:p>
          </p:txBody>
        </p:sp>
        <p:sp>
          <p:nvSpPr>
            <p:cNvPr id="2071" name="Rectangle 159"/>
            <p:cNvSpPr>
              <a:spLocks noChangeArrowheads="1"/>
            </p:cNvSpPr>
            <p:nvPr/>
          </p:nvSpPr>
          <p:spPr bwMode="auto">
            <a:xfrm>
              <a:off x="5085133" y="4496665"/>
              <a:ext cx="1279525" cy="685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Optimize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Responsiveness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and Customer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Service</a:t>
              </a:r>
            </a:p>
          </p:txBody>
        </p:sp>
        <p:sp>
          <p:nvSpPr>
            <p:cNvPr id="2072" name="Rectangle 160"/>
            <p:cNvSpPr>
              <a:spLocks noChangeArrowheads="1"/>
            </p:cNvSpPr>
            <p:nvPr/>
          </p:nvSpPr>
          <p:spPr bwMode="auto">
            <a:xfrm>
              <a:off x="5085133" y="5253733"/>
              <a:ext cx="1279525" cy="685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Promote Board and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Staff Development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through Education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and Training</a:t>
              </a:r>
            </a:p>
          </p:txBody>
        </p:sp>
        <p:sp>
          <p:nvSpPr>
            <p:cNvPr id="2073" name="Rectangle 162"/>
            <p:cNvSpPr>
              <a:spLocks noChangeArrowheads="1"/>
            </p:cNvSpPr>
            <p:nvPr/>
          </p:nvSpPr>
          <p:spPr bwMode="auto">
            <a:xfrm>
              <a:off x="5083736" y="6012388"/>
              <a:ext cx="1279525" cy="685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950" b="0" dirty="0">
                  <a:latin typeface="Century Gothic" panose="020B0502020202020204" pitchFamily="34" charset="0"/>
                </a:rPr>
                <a:t>Develop and</a:t>
              </a:r>
            </a:p>
            <a:p>
              <a:r>
                <a:rPr lang="en-US" altLang="en-US" sz="950" b="0" dirty="0">
                  <a:latin typeface="Century Gothic" panose="020B0502020202020204" pitchFamily="34" charset="0"/>
                </a:rPr>
                <a:t>Implement a</a:t>
              </a:r>
            </a:p>
            <a:p>
              <a:r>
                <a:rPr lang="en-US" altLang="en-US" sz="950" b="0" dirty="0">
                  <a:latin typeface="Century Gothic" panose="020B0502020202020204" pitchFamily="34" charset="0"/>
                </a:rPr>
                <a:t>Board and Board</a:t>
              </a:r>
            </a:p>
            <a:p>
              <a:r>
                <a:rPr lang="en-US" altLang="en-US" sz="950" b="0" dirty="0">
                  <a:latin typeface="Century Gothic" panose="020B0502020202020204" pitchFamily="34" charset="0"/>
                </a:rPr>
                <a:t>Member Evaluation</a:t>
              </a:r>
            </a:p>
            <a:p>
              <a:r>
                <a:rPr lang="en-US" altLang="en-US" sz="950" b="0" dirty="0">
                  <a:latin typeface="Century Gothic" panose="020B0502020202020204" pitchFamily="34" charset="0"/>
                </a:rPr>
                <a:t>Process</a:t>
              </a:r>
            </a:p>
          </p:txBody>
        </p:sp>
        <p:sp>
          <p:nvSpPr>
            <p:cNvPr id="2074" name="Rectangle 163"/>
            <p:cNvSpPr>
              <a:spLocks noChangeArrowheads="1"/>
            </p:cNvSpPr>
            <p:nvPr/>
          </p:nvSpPr>
          <p:spPr bwMode="auto">
            <a:xfrm>
              <a:off x="5083735" y="6766281"/>
              <a:ext cx="1279525" cy="685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950" b="0" dirty="0">
                  <a:latin typeface="Century Gothic" panose="020B0502020202020204" pitchFamily="34" charset="0"/>
                </a:rPr>
                <a:t>Complete</a:t>
              </a:r>
            </a:p>
            <a:p>
              <a:r>
                <a:rPr lang="en-US" altLang="en-US" sz="950" b="0" dirty="0">
                  <a:latin typeface="Century Gothic" panose="020B0502020202020204" pitchFamily="34" charset="0"/>
                </a:rPr>
                <a:t> Implementation of</a:t>
              </a:r>
            </a:p>
            <a:p>
              <a:r>
                <a:rPr lang="en-US" altLang="en-US" sz="950" b="0" dirty="0">
                  <a:latin typeface="Century Gothic" panose="020B0502020202020204" pitchFamily="34" charset="0"/>
                </a:rPr>
                <a:t> Electronic Records</a:t>
              </a:r>
            </a:p>
            <a:p>
              <a:r>
                <a:rPr lang="en-US" altLang="en-US" sz="950" b="0" dirty="0">
                  <a:latin typeface="Century Gothic" panose="020B0502020202020204" pitchFamily="34" charset="0"/>
                </a:rPr>
                <a:t>Management System</a:t>
              </a:r>
            </a:p>
          </p:txBody>
        </p:sp>
        <p:sp>
          <p:nvSpPr>
            <p:cNvPr id="2077" name="Rectangle 167"/>
            <p:cNvSpPr>
              <a:spLocks noChangeArrowheads="1"/>
            </p:cNvSpPr>
            <p:nvPr/>
          </p:nvSpPr>
          <p:spPr bwMode="auto">
            <a:xfrm>
              <a:off x="2820082" y="5253733"/>
              <a:ext cx="1279525" cy="685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900" b="0" dirty="0">
                  <a:latin typeface="Century Gothic" panose="020B0502020202020204" pitchFamily="34" charset="0"/>
                </a:rPr>
                <a:t>Reaffirm Shared</a:t>
              </a:r>
            </a:p>
            <a:p>
              <a:r>
                <a:rPr lang="en-US" altLang="en-US" sz="900" b="0" dirty="0">
                  <a:latin typeface="Century Gothic" panose="020B0502020202020204" pitchFamily="34" charset="0"/>
                </a:rPr>
                <a:t>Priorities with</a:t>
              </a:r>
            </a:p>
            <a:p>
              <a:r>
                <a:rPr lang="en-US" altLang="en-US" sz="900" b="0" dirty="0">
                  <a:latin typeface="Century Gothic" panose="020B0502020202020204" pitchFamily="34" charset="0"/>
                </a:rPr>
                <a:t> National and State</a:t>
              </a:r>
            </a:p>
            <a:p>
              <a:r>
                <a:rPr lang="en-US" altLang="en-US" sz="900" b="0" dirty="0">
                  <a:latin typeface="Century Gothic" panose="020B0502020202020204" pitchFamily="34" charset="0"/>
                </a:rPr>
                <a:t>Professional Nursing</a:t>
              </a:r>
            </a:p>
            <a:p>
              <a:r>
                <a:rPr lang="en-US" altLang="en-US" sz="900" b="0" dirty="0">
                  <a:latin typeface="Century Gothic" panose="020B0502020202020204" pitchFamily="34" charset="0"/>
                </a:rPr>
                <a:t>Organizations</a:t>
              </a:r>
            </a:p>
          </p:txBody>
        </p:sp>
        <p:sp>
          <p:nvSpPr>
            <p:cNvPr id="2079" name="Rectangle 173"/>
            <p:cNvSpPr>
              <a:spLocks noChangeArrowheads="1"/>
            </p:cNvSpPr>
            <p:nvPr/>
          </p:nvSpPr>
          <p:spPr bwMode="auto">
            <a:xfrm>
              <a:off x="2820082" y="6012388"/>
              <a:ext cx="1279525" cy="685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Promote Awareness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of LSBN’s Advocacy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for the Profession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and the Public</a:t>
              </a:r>
            </a:p>
          </p:txBody>
        </p:sp>
        <p:sp>
          <p:nvSpPr>
            <p:cNvPr id="2081" name="Rectangle 183"/>
            <p:cNvSpPr>
              <a:spLocks noChangeArrowheads="1"/>
            </p:cNvSpPr>
            <p:nvPr/>
          </p:nvSpPr>
          <p:spPr bwMode="auto">
            <a:xfrm>
              <a:off x="614871" y="7511004"/>
              <a:ext cx="1279525" cy="685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Provide Support for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Making Appropriate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COVID-19 Changes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Permanent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1111004" y="3370136"/>
              <a:ext cx="28725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3297913" y="3356235"/>
              <a:ext cx="26641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577258" y="3370136"/>
              <a:ext cx="29527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1924" y="4708760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01924" y="5465828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01924" y="6224483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01924" y="6973791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01924" y="7723099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6" name="Rectangle 2">
              <a:extLst>
                <a:ext uri="{FF2B5EF4-FFF2-40B4-BE49-F238E27FC236}">
                  <a16:creationId xmlns:a16="http://schemas.microsoft.com/office/drawing/2014/main" id="{EB2317D8-8D4E-4D93-A6ED-B66258918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000" y="38646"/>
              <a:ext cx="4754563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 dirty="0"/>
                <a:t>Louisiana State Board of Nursing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 dirty="0"/>
                <a:t>Strategic Plan: 2021-2023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84A46F2-B80D-4607-84E7-570D4CA8ADDB}"/>
                </a:ext>
              </a:extLst>
            </p:cNvPr>
            <p:cNvSpPr txBox="1"/>
            <p:nvPr/>
          </p:nvSpPr>
          <p:spPr>
            <a:xfrm>
              <a:off x="9555" y="711063"/>
              <a:ext cx="683230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i="1" u="sng" dirty="0">
                  <a:latin typeface="+mn-lt"/>
                </a:rPr>
                <a:t>Mission</a:t>
              </a:r>
              <a:r>
                <a:rPr lang="en-US" sz="1100" b="1" i="1" dirty="0">
                  <a:latin typeface="+mn-lt"/>
                </a:rPr>
                <a:t>: </a:t>
              </a:r>
              <a:r>
                <a:rPr lang="en-US" sz="1100" i="1" dirty="0">
                  <a:latin typeface="+mn-lt"/>
                </a:rPr>
                <a:t>To safeguard the life and health of the citizens of Louisiana by assuring persons practicing as registered nurses and advanced practice registered nurses are competent and safe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C00AE5C-613C-4F30-AEAE-2011600E10A3}"/>
                </a:ext>
              </a:extLst>
            </p:cNvPr>
            <p:cNvSpPr txBox="1"/>
            <p:nvPr/>
          </p:nvSpPr>
          <p:spPr>
            <a:xfrm>
              <a:off x="186828" y="1118984"/>
              <a:ext cx="659497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i="1" u="sng" dirty="0">
                  <a:latin typeface="+mn-lt"/>
                </a:rPr>
                <a:t>Vision</a:t>
              </a:r>
              <a:r>
                <a:rPr lang="en-US" sz="1100" b="1" i="1" dirty="0">
                  <a:latin typeface="+mn-lt"/>
                </a:rPr>
                <a:t>: </a:t>
              </a:r>
              <a:r>
                <a:rPr lang="en-US" sz="1100" i="1" dirty="0">
                  <a:latin typeface="+mn-lt"/>
                </a:rPr>
                <a:t>LSBN will be a nationally recognized leader and trend-setter in regulatory excellence that advances nursing education, practice, and workforce</a:t>
              </a:r>
            </a:p>
          </p:txBody>
        </p:sp>
        <p:sp>
          <p:nvSpPr>
            <p:cNvPr id="9" name="Rectangle 2">
              <a:extLst>
                <a:ext uri="{FF2B5EF4-FFF2-40B4-BE49-F238E27FC236}">
                  <a16:creationId xmlns:a16="http://schemas.microsoft.com/office/drawing/2014/main" id="{19FB4818-06AD-49C6-A3B3-3CB0F9A7C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748" y="1760484"/>
              <a:ext cx="4754563" cy="308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b="1" dirty="0"/>
                <a:t>LSBN Strategic Map</a:t>
              </a:r>
            </a:p>
          </p:txBody>
        </p:sp>
        <p:sp>
          <p:nvSpPr>
            <p:cNvPr id="10" name="Rectangle 3">
              <a:extLst>
                <a:ext uri="{FF2B5EF4-FFF2-40B4-BE49-F238E27FC236}">
                  <a16:creationId xmlns:a16="http://schemas.microsoft.com/office/drawing/2014/main" id="{2929CC9C-A13D-4194-862E-490282EDD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200" y="2437808"/>
              <a:ext cx="1150938" cy="479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100" b="1" dirty="0"/>
                <a:t>03/09/2023</a:t>
              </a:r>
            </a:p>
          </p:txBody>
        </p:sp>
        <p:sp>
          <p:nvSpPr>
            <p:cNvPr id="14" name="Rectangle 167">
              <a:extLst>
                <a:ext uri="{FF2B5EF4-FFF2-40B4-BE49-F238E27FC236}">
                  <a16:creationId xmlns:a16="http://schemas.microsoft.com/office/drawing/2014/main" id="{86CD4F94-7471-4DDF-8A5E-F147E3914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1669" y="4496665"/>
              <a:ext cx="1279525" cy="685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Build a Unified 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Voice for Nursing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with Key Policy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Influencers</a:t>
              </a:r>
            </a:p>
          </p:txBody>
        </p:sp>
        <p:sp>
          <p:nvSpPr>
            <p:cNvPr id="21" name="Line 192">
              <a:extLst>
                <a:ext uri="{FF2B5EF4-FFF2-40B4-BE49-F238E27FC236}">
                  <a16:creationId xmlns:a16="http://schemas.microsoft.com/office/drawing/2014/main" id="{C24C8386-D9CC-47BD-B6BA-1C344B2638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2650" y="3242710"/>
              <a:ext cx="0" cy="1274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 anchor="ctr"/>
            <a:lstStyle/>
            <a:p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4" name="Rectangle 162">
              <a:extLst>
                <a:ext uri="{FF2B5EF4-FFF2-40B4-BE49-F238E27FC236}">
                  <a16:creationId xmlns:a16="http://schemas.microsoft.com/office/drawing/2014/main" id="{4D3490CC-3703-44E7-960C-2EAC3CF39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559" y="7512959"/>
              <a:ext cx="1279525" cy="685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Use Metrics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to Evaluate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Ongoing QI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78157DE5-2BB1-4150-8308-C27ABEFD5EEA}"/>
              </a:ext>
            </a:extLst>
          </p:cNvPr>
          <p:cNvSpPr txBox="1"/>
          <p:nvPr/>
        </p:nvSpPr>
        <p:spPr>
          <a:xfrm>
            <a:off x="2386361" y="6973791"/>
            <a:ext cx="2056025" cy="28776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0" dirty="0">
                <a:latin typeface="Century Gothic" panose="020B0502020202020204" pitchFamily="34" charset="0"/>
              </a:rPr>
              <a:t>&gt; 90% Accomplished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73178B-150A-418E-BC74-0735A26748F4}"/>
              </a:ext>
            </a:extLst>
          </p:cNvPr>
          <p:cNvSpPr txBox="1"/>
          <p:nvPr/>
        </p:nvSpPr>
        <p:spPr>
          <a:xfrm>
            <a:off x="2386361" y="7586450"/>
            <a:ext cx="205602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0" dirty="0">
                <a:latin typeface="Century Gothic" panose="020B0502020202020204" pitchFamily="34" charset="0"/>
              </a:rPr>
              <a:t>&gt; 75% accomplished; in process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78CBE9-8F49-43E3-A805-87955C23A079}"/>
              </a:ext>
            </a:extLst>
          </p:cNvPr>
          <p:cNvSpPr txBox="1"/>
          <p:nvPr/>
        </p:nvSpPr>
        <p:spPr>
          <a:xfrm>
            <a:off x="2386361" y="8296507"/>
            <a:ext cx="2056025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0" dirty="0">
                <a:latin typeface="Century Gothic" panose="020B0502020202020204" pitchFamily="34" charset="0"/>
              </a:rPr>
              <a:t>Continue through 2023 and in next triennium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CG 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="0" dirty="0" err="1" smtClean="0">
            <a:latin typeface="Century Gothic" panose="020B0502020202020204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A7E4AA0C0BC458A168D7F570F39F3" ma:contentTypeVersion="13" ma:contentTypeDescription="Create a new document." ma:contentTypeScope="" ma:versionID="cbe34f06ce44aada1faeafa18dd113fe">
  <xsd:schema xmlns:xsd="http://www.w3.org/2001/XMLSchema" xmlns:xs="http://www.w3.org/2001/XMLSchema" xmlns:p="http://schemas.microsoft.com/office/2006/metadata/properties" xmlns:ns2="e6a8710d-7aea-44f9-aebc-5d1b18682f71" xmlns:ns3="d93417c4-b0a8-4674-b374-0870407f0657" targetNamespace="http://schemas.microsoft.com/office/2006/metadata/properties" ma:root="true" ma:fieldsID="7584bdaa92a0c5ab1a4c6f801dedc448" ns2:_="" ns3:_="">
    <xsd:import namespace="e6a8710d-7aea-44f9-aebc-5d1b18682f71"/>
    <xsd:import namespace="d93417c4-b0a8-4674-b374-0870407f06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a8710d-7aea-44f9-aebc-5d1b18682f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417c4-b0a8-4674-b374-0870407f065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24CDDE-48A1-4073-B7AF-5DA26B2116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a8710d-7aea-44f9-aebc-5d1b18682f71"/>
    <ds:schemaRef ds:uri="d93417c4-b0a8-4674-b374-0870407f06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2A5228-6AA0-4D78-96F2-FFB90A4C706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C4F5289-18BE-46E3-86D9-E9C0B9EAF5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2384</TotalTime>
  <Words>243</Words>
  <Application>Microsoft Office PowerPoint</Application>
  <PresentationFormat>On-screen Show (4:3)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TSI</dc:creator>
  <cp:lastModifiedBy>Karen C. Lyon</cp:lastModifiedBy>
  <cp:revision>204</cp:revision>
  <cp:lastPrinted>2020-11-10T18:17:42Z</cp:lastPrinted>
  <dcterms:created xsi:type="dcterms:W3CDTF">1998-03-18T19:19:12Z</dcterms:created>
  <dcterms:modified xsi:type="dcterms:W3CDTF">2023-03-09T22:39:30Z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0x010100F9FA7E4AA0C0BC458A168D7F570F39F3</vt:lpwstr>
  </property>
</Properties>
</file>