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Lst>
  <p:notesMasterIdLst>
    <p:notesMasterId r:id="rId27"/>
  </p:notesMasterIdLst>
  <p:sldIdLst>
    <p:sldId id="256" r:id="rId2"/>
    <p:sldId id="257" r:id="rId3"/>
    <p:sldId id="258" r:id="rId4"/>
    <p:sldId id="261" r:id="rId5"/>
    <p:sldId id="276" r:id="rId6"/>
    <p:sldId id="277" r:id="rId7"/>
    <p:sldId id="262" r:id="rId8"/>
    <p:sldId id="263" r:id="rId9"/>
    <p:sldId id="264" r:id="rId10"/>
    <p:sldId id="265" r:id="rId11"/>
    <p:sldId id="274" r:id="rId12"/>
    <p:sldId id="266" r:id="rId13"/>
    <p:sldId id="278" r:id="rId14"/>
    <p:sldId id="275" r:id="rId15"/>
    <p:sldId id="267" r:id="rId16"/>
    <p:sldId id="279" r:id="rId17"/>
    <p:sldId id="281" r:id="rId18"/>
    <p:sldId id="268" r:id="rId19"/>
    <p:sldId id="269" r:id="rId20"/>
    <p:sldId id="271" r:id="rId21"/>
    <p:sldId id="272" r:id="rId22"/>
    <p:sldId id="270" r:id="rId23"/>
    <p:sldId id="273" r:id="rId24"/>
    <p:sldId id="280"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umbo, Mary V" initials="PM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79" autoAdjust="0"/>
    <p:restoredTop sz="91416"/>
  </p:normalViewPr>
  <p:slideViewPr>
    <p:cSldViewPr snapToGrid="0" snapToObjects="1">
      <p:cViewPr varScale="1">
        <p:scale>
          <a:sx n="74" d="100"/>
          <a:sy n="74" d="100"/>
        </p:scale>
        <p:origin x="200" y="7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4" Type="http://schemas.openxmlformats.org/officeDocument/2006/relationships/chartUserShapes" Target="../drawings/drawing2.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4" Type="http://schemas.openxmlformats.org/officeDocument/2006/relationships/chartUserShapes" Target="../drawings/drawing3.xml"/><Relationship Id="rId1" Type="http://schemas.microsoft.com/office/2011/relationships/chartStyle" Target="style3.xml"/><Relationship Id="rId2"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smtClean="0"/>
              <a:t>Gender</a:t>
            </a:r>
            <a:endParaRPr lang="en-US" sz="360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2005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Female</c:v>
                </c:pt>
                <c:pt idx="1">
                  <c:v>Male </c:v>
                </c:pt>
              </c:strCache>
            </c:strRef>
          </c:cat>
          <c:val>
            <c:numRef>
              <c:f>Sheet1!$B$2:$B$5</c:f>
              <c:numCache>
                <c:formatCode>General</c:formatCode>
                <c:ptCount val="2"/>
                <c:pt idx="0">
                  <c:v>245.0</c:v>
                </c:pt>
                <c:pt idx="1">
                  <c:v>13.0</c:v>
                </c:pt>
              </c:numCache>
            </c:numRef>
          </c:val>
        </c:ser>
        <c:ser>
          <c:idx val="1"/>
          <c:order val="1"/>
          <c:tx>
            <c:strRef>
              <c:f>Sheet1!$C$1</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Female</c:v>
                </c:pt>
                <c:pt idx="1">
                  <c:v>Male </c:v>
                </c:pt>
              </c:strCache>
            </c:strRef>
          </c:cat>
          <c:val>
            <c:numRef>
              <c:f>Sheet1!$C$2:$C$5</c:f>
              <c:numCache>
                <c:formatCode>General</c:formatCode>
                <c:ptCount val="2"/>
                <c:pt idx="0">
                  <c:v>424.0</c:v>
                </c:pt>
                <c:pt idx="1">
                  <c:v>32.0</c:v>
                </c:pt>
              </c:numCache>
            </c:numRef>
          </c:val>
        </c:ser>
        <c:dLbls>
          <c:showLegendKey val="0"/>
          <c:showVal val="0"/>
          <c:showCatName val="0"/>
          <c:showSerName val="0"/>
          <c:showPercent val="0"/>
          <c:showBubbleSize val="0"/>
        </c:dLbls>
        <c:gapWidth val="182"/>
        <c:axId val="1789312688"/>
        <c:axId val="1756543600"/>
      </c:barChart>
      <c:catAx>
        <c:axId val="178931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56543600"/>
        <c:crosses val="autoZero"/>
        <c:auto val="1"/>
        <c:lblAlgn val="ctr"/>
        <c:lblOffset val="100"/>
        <c:noMultiLvlLbl val="0"/>
      </c:catAx>
      <c:valAx>
        <c:axId val="1756543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9312688"/>
        <c:crosses val="autoZero"/>
        <c:crossBetween val="between"/>
      </c:valAx>
      <c:spPr>
        <a:noFill/>
        <a:ln>
          <a:noFill/>
        </a:ln>
        <a:effectLst/>
      </c:spPr>
    </c:plotArea>
    <c:legend>
      <c:legendPos val="b"/>
      <c:layout>
        <c:manualLayout>
          <c:xMode val="edge"/>
          <c:yMode val="edge"/>
          <c:x val="0.365364916179743"/>
          <c:y val="0.922176304720573"/>
          <c:w val="0.241379697396938"/>
          <c:h val="0.065018106799616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smtClean="0"/>
              <a:t>DOCTORAL</a:t>
            </a:r>
            <a:r>
              <a:rPr lang="en-US" sz="3600" baseline="0" smtClean="0"/>
              <a:t> DEGREES</a:t>
            </a:r>
            <a:endParaRPr lang="en-US" sz="360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750532373723899"/>
          <c:y val="0.115669924112322"/>
          <c:w val="0.902426931263091"/>
          <c:h val="0.683886591288023"/>
        </c:manualLayout>
      </c:layout>
      <c:barChart>
        <c:barDir val="col"/>
        <c:grouping val="clustered"/>
        <c:varyColors val="0"/>
        <c:ser>
          <c:idx val="0"/>
          <c:order val="0"/>
          <c:tx>
            <c:strRef>
              <c:f>Sheet1!$B$1</c:f>
              <c:strCache>
                <c:ptCount val="1"/>
                <c:pt idx="0">
                  <c:v>2005</c:v>
                </c:pt>
              </c:strCache>
            </c:strRef>
          </c:tx>
          <c:spPr>
            <a:solidFill>
              <a:schemeClr val="accent1"/>
            </a:solidFill>
            <a:ln w="12700">
              <a:solidFill>
                <a:schemeClr val="tx1"/>
              </a:solidFill>
            </a:ln>
            <a:effectLst/>
          </c:spPr>
          <c:invertIfNegative val="0"/>
          <c:cat>
            <c:strRef>
              <c:f>Sheet1!$A$2:$A$5</c:f>
              <c:strCache>
                <c:ptCount val="3"/>
                <c:pt idx="0">
                  <c:v>Doctorate</c:v>
                </c:pt>
                <c:pt idx="1">
                  <c:v>DNP</c:v>
                </c:pt>
                <c:pt idx="2">
                  <c:v>PhD</c:v>
                </c:pt>
              </c:strCache>
            </c:strRef>
          </c:cat>
          <c:val>
            <c:numRef>
              <c:f>Sheet1!$B$2:$B$5</c:f>
              <c:numCache>
                <c:formatCode>General</c:formatCode>
                <c:ptCount val="4"/>
                <c:pt idx="0">
                  <c:v>6.0</c:v>
                </c:pt>
              </c:numCache>
            </c:numRef>
          </c:val>
        </c:ser>
        <c:ser>
          <c:idx val="1"/>
          <c:order val="1"/>
          <c:tx>
            <c:strRef>
              <c:f>Sheet1!$C$1</c:f>
              <c:strCache>
                <c:ptCount val="1"/>
                <c:pt idx="0">
                  <c:v>2015</c:v>
                </c:pt>
              </c:strCache>
            </c:strRef>
          </c:tx>
          <c:spPr>
            <a:solidFill>
              <a:schemeClr val="accent2"/>
            </a:solidFill>
            <a:ln w="41275">
              <a:solidFill>
                <a:schemeClr val="tx1"/>
              </a:solidFill>
            </a:ln>
            <a:effectLst/>
          </c:spPr>
          <c:invertIfNegative val="0"/>
          <c:cat>
            <c:strRef>
              <c:f>Sheet1!$A$2:$A$5</c:f>
              <c:strCache>
                <c:ptCount val="3"/>
                <c:pt idx="0">
                  <c:v>Doctorate</c:v>
                </c:pt>
                <c:pt idx="1">
                  <c:v>DNP</c:v>
                </c:pt>
                <c:pt idx="2">
                  <c:v>PhD</c:v>
                </c:pt>
              </c:strCache>
            </c:strRef>
          </c:cat>
          <c:val>
            <c:numRef>
              <c:f>Sheet1!$C$2:$C$5</c:f>
              <c:numCache>
                <c:formatCode>General</c:formatCode>
                <c:ptCount val="4"/>
                <c:pt idx="0">
                  <c:v>25.0</c:v>
                </c:pt>
                <c:pt idx="1">
                  <c:v>16.0</c:v>
                </c:pt>
                <c:pt idx="2">
                  <c:v>9.0</c:v>
                </c:pt>
              </c:numCache>
            </c:numRef>
          </c:val>
        </c:ser>
        <c:dLbls>
          <c:showLegendKey val="0"/>
          <c:showVal val="0"/>
          <c:showCatName val="0"/>
          <c:showSerName val="0"/>
          <c:showPercent val="0"/>
          <c:showBubbleSize val="0"/>
        </c:dLbls>
        <c:gapWidth val="0"/>
        <c:overlap val="-64"/>
        <c:axId val="1840413616"/>
        <c:axId val="1707326512"/>
      </c:barChart>
      <c:catAx>
        <c:axId val="184041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707326512"/>
        <c:crosses val="autoZero"/>
        <c:auto val="1"/>
        <c:lblAlgn val="ctr"/>
        <c:lblOffset val="100"/>
        <c:noMultiLvlLbl val="0"/>
      </c:catAx>
      <c:valAx>
        <c:axId val="170732651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40413616"/>
        <c:crosses val="autoZero"/>
        <c:crossBetween val="between"/>
      </c:valAx>
      <c:spPr>
        <a:noFill/>
        <a:ln w="15875">
          <a:solidFill>
            <a:schemeClr val="tx1"/>
          </a:solid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3600" smtClean="0"/>
              <a:t>PSYCH-MENTAL</a:t>
            </a:r>
            <a:r>
              <a:rPr lang="en-US" sz="3600" baseline="0" smtClean="0"/>
              <a:t> HEALTH NPs</a:t>
            </a:r>
            <a:endParaRPr lang="en-US" sz="360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2005</c:v>
                </c:pt>
              </c:strCache>
            </c:strRef>
          </c:tx>
          <c:dPt>
            <c:idx val="0"/>
            <c:bubble3D val="0"/>
            <c:spPr>
              <a:solidFill>
                <a:schemeClr val="accent1"/>
              </a:solidFill>
              <a:ln>
                <a:noFill/>
              </a:ln>
              <a:effectLst/>
            </c:spPr>
          </c:dPt>
          <c:dPt>
            <c:idx val="1"/>
            <c:bubble3D val="0"/>
            <c:spPr>
              <a:solidFill>
                <a:schemeClr val="accent2"/>
              </a:solidFill>
              <a:ln>
                <a:noFill/>
              </a:ln>
              <a:effectLst>
                <a:softEdge rad="63500"/>
              </a:effectLst>
            </c:spPr>
          </c:dPt>
          <c:dLbls>
            <c:dLbl>
              <c:idx val="1"/>
              <c:layout>
                <c:manualLayout>
                  <c:x val="0.0268653083115504"/>
                  <c:y val="-0.0028153153153153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Mental Health</c:v>
                </c:pt>
                <c:pt idx="1">
                  <c:v>All</c:v>
                </c:pt>
              </c:strCache>
            </c:strRef>
          </c:cat>
          <c:val>
            <c:numRef>
              <c:f>Sheet1!$B$2:$B$3</c:f>
              <c:numCache>
                <c:formatCode>0%</c:formatCode>
                <c:ptCount val="2"/>
                <c:pt idx="0">
                  <c:v>0.035</c:v>
                </c:pt>
                <c:pt idx="1">
                  <c:v>0.96</c:v>
                </c:pt>
              </c:numCache>
            </c:numRef>
          </c:val>
        </c:ser>
        <c:ser>
          <c:idx val="1"/>
          <c:order val="1"/>
          <c:tx>
            <c:strRef>
              <c:f>Sheet1!$C$1</c:f>
              <c:strCache>
                <c:ptCount val="1"/>
                <c:pt idx="0">
                  <c:v>2015</c:v>
                </c:pt>
              </c:strCache>
            </c:strRef>
          </c:tx>
          <c:dPt>
            <c:idx val="0"/>
            <c:bubble3D val="0"/>
            <c:spPr>
              <a:solidFill>
                <a:schemeClr val="accent1"/>
              </a:solidFill>
              <a:ln>
                <a:noFill/>
              </a:ln>
              <a:effectLst/>
            </c:spPr>
          </c:dPt>
          <c:dPt>
            <c:idx val="1"/>
            <c:bubble3D val="0"/>
            <c:spPr>
              <a:solidFill>
                <a:schemeClr val="accent2"/>
              </a:solidFill>
              <a:ln>
                <a:noFill/>
              </a:ln>
              <a:effectLst/>
            </c:spPr>
          </c:dPt>
          <c:dLbls>
            <c:dLbl>
              <c:idx val="1"/>
              <c:layout>
                <c:manualLayout>
                  <c:x val="0.0847290492902742"/>
                  <c:y val="0.014076576576576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Mental Health</c:v>
                </c:pt>
                <c:pt idx="1">
                  <c:v>All</c:v>
                </c:pt>
              </c:strCache>
            </c:strRef>
          </c:cat>
          <c:val>
            <c:numRef>
              <c:f>Sheet1!$C$2:$C$3</c:f>
              <c:numCache>
                <c:formatCode>0%</c:formatCode>
                <c:ptCount val="2"/>
                <c:pt idx="0">
                  <c:v>0.1</c:v>
                </c:pt>
                <c:pt idx="1">
                  <c:v>0.9</c:v>
                </c:pt>
              </c:numCache>
            </c:numRef>
          </c:val>
        </c:ser>
        <c:dLbls>
          <c:showLegendKey val="0"/>
          <c:showVal val="1"/>
          <c:showCatName val="0"/>
          <c:showSerName val="0"/>
          <c:showPercent val="0"/>
          <c:showBubbleSize val="0"/>
          <c:showLeaderLines val="1"/>
        </c:dLbls>
        <c:firstSliceAng val="0"/>
        <c:holeSize val="2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0.24932</cdr:x>
      <cdr:y>0.57278</cdr:y>
    </cdr:from>
    <cdr:to>
      <cdr:x>0.31707</cdr:x>
      <cdr:y>0.66772</cdr:y>
    </cdr:to>
    <cdr:sp macro="" textlink="">
      <cdr:nvSpPr>
        <cdr:cNvPr id="2" name="TextBox 1"/>
        <cdr:cNvSpPr txBox="1"/>
      </cdr:nvSpPr>
      <cdr:spPr>
        <a:xfrm xmlns:a="http://schemas.openxmlformats.org/drawingml/2006/main">
          <a:off x="1529542" y="3009207"/>
          <a:ext cx="415636" cy="498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0.19462</cdr:x>
      <cdr:y>0.53785</cdr:y>
    </cdr:from>
    <cdr:to>
      <cdr:x>0.30473</cdr:x>
      <cdr:y>0.61608</cdr:y>
    </cdr:to>
    <cdr:sp macro="" textlink="">
      <cdr:nvSpPr>
        <cdr:cNvPr id="3" name="TextBox 2"/>
        <cdr:cNvSpPr txBox="1"/>
      </cdr:nvSpPr>
      <cdr:spPr>
        <a:xfrm xmlns:a="http://schemas.openxmlformats.org/drawingml/2006/main">
          <a:off x="1595148" y="3200477"/>
          <a:ext cx="902544" cy="4655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smtClean="0">
              <a:solidFill>
                <a:schemeClr val="tx1"/>
              </a:solidFill>
            </a:rPr>
            <a:t>95%</a:t>
          </a:r>
          <a:endParaRPr lang="en-US" sz="2000">
            <a:solidFill>
              <a:schemeClr val="tx1"/>
            </a:solidFill>
          </a:endParaRPr>
        </a:p>
      </cdr:txBody>
    </cdr:sp>
  </cdr:relSizeAnchor>
  <cdr:relSizeAnchor xmlns:cdr="http://schemas.openxmlformats.org/drawingml/2006/chartDrawing">
    <cdr:from>
      <cdr:x>0.33063</cdr:x>
      <cdr:y>0.53924</cdr:y>
    </cdr:from>
    <cdr:to>
      <cdr:x>0.43205</cdr:x>
      <cdr:y>0.61468</cdr:y>
    </cdr:to>
    <cdr:sp macro="" textlink="">
      <cdr:nvSpPr>
        <cdr:cNvPr id="4" name="TextBox 3"/>
        <cdr:cNvSpPr txBox="1"/>
      </cdr:nvSpPr>
      <cdr:spPr>
        <a:xfrm xmlns:a="http://schemas.openxmlformats.org/drawingml/2006/main">
          <a:off x="2709946" y="3208790"/>
          <a:ext cx="831273" cy="4488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smtClean="0">
              <a:solidFill>
                <a:schemeClr val="tx1"/>
              </a:solidFill>
            </a:rPr>
            <a:t>93%</a:t>
          </a:r>
          <a:endParaRPr lang="en-US" sz="2000">
            <a:solidFill>
              <a:schemeClr val="tx1"/>
            </a:solidFill>
          </a:endParaRPr>
        </a:p>
      </cdr:txBody>
    </cdr:sp>
  </cdr:relSizeAnchor>
  <cdr:relSizeAnchor xmlns:cdr="http://schemas.openxmlformats.org/drawingml/2006/chartDrawing">
    <cdr:from>
      <cdr:x>0.74572</cdr:x>
      <cdr:y>0.66634</cdr:y>
    </cdr:from>
    <cdr:to>
      <cdr:x>0.84714</cdr:x>
      <cdr:y>0.73409</cdr:y>
    </cdr:to>
    <cdr:sp macro="" textlink="">
      <cdr:nvSpPr>
        <cdr:cNvPr id="5" name="TextBox 4"/>
        <cdr:cNvSpPr txBox="1"/>
      </cdr:nvSpPr>
      <cdr:spPr>
        <a:xfrm xmlns:a="http://schemas.openxmlformats.org/drawingml/2006/main">
          <a:off x="6112220" y="3965091"/>
          <a:ext cx="831273" cy="403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smtClean="0">
              <a:solidFill>
                <a:schemeClr val="tx1"/>
              </a:solidFill>
            </a:rPr>
            <a:t>     7%</a:t>
          </a:r>
          <a:endParaRPr lang="en-US" sz="2000" b="1">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0.09732</cdr:x>
      <cdr:y>0.73388</cdr:y>
    </cdr:from>
    <cdr:to>
      <cdr:x>0.14721</cdr:x>
      <cdr:y>0.78588</cdr:y>
    </cdr:to>
    <cdr:sp macro="" textlink="">
      <cdr:nvSpPr>
        <cdr:cNvPr id="2" name="TextBox 1"/>
        <cdr:cNvSpPr txBox="1"/>
      </cdr:nvSpPr>
      <cdr:spPr>
        <a:xfrm xmlns:a="http://schemas.openxmlformats.org/drawingml/2006/main">
          <a:off x="713513" y="3988724"/>
          <a:ext cx="365760" cy="282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000">
            <a:solidFill>
              <a:schemeClr val="tx1"/>
            </a:solidFill>
          </a:endParaRPr>
        </a:p>
      </cdr:txBody>
    </cdr:sp>
  </cdr:relSizeAnchor>
  <cdr:relSizeAnchor xmlns:cdr="http://schemas.openxmlformats.org/drawingml/2006/chartDrawing">
    <cdr:from>
      <cdr:x>0.07465</cdr:x>
      <cdr:y>0.69411</cdr:y>
    </cdr:from>
    <cdr:to>
      <cdr:x>0.20164</cdr:x>
      <cdr:y>0.77364</cdr:y>
    </cdr:to>
    <cdr:sp macro="" textlink="">
      <cdr:nvSpPr>
        <cdr:cNvPr id="3" name="TextBox 2"/>
        <cdr:cNvSpPr txBox="1"/>
      </cdr:nvSpPr>
      <cdr:spPr>
        <a:xfrm xmlns:a="http://schemas.openxmlformats.org/drawingml/2006/main">
          <a:off x="547259" y="3772593"/>
          <a:ext cx="931025" cy="4322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smtClean="0">
              <a:solidFill>
                <a:schemeClr val="tx1"/>
              </a:solidFill>
            </a:rPr>
            <a:t>2.3%</a:t>
          </a:r>
          <a:endParaRPr lang="en-US" sz="2000">
            <a:solidFill>
              <a:schemeClr val="tx1"/>
            </a:solidFill>
          </a:endParaRPr>
        </a:p>
      </cdr:txBody>
    </cdr:sp>
  </cdr:relSizeAnchor>
  <cdr:relSizeAnchor xmlns:cdr="http://schemas.openxmlformats.org/drawingml/2006/chartDrawing">
    <cdr:from>
      <cdr:x>0.21286</cdr:x>
      <cdr:y>0.49109</cdr:y>
    </cdr:from>
    <cdr:to>
      <cdr:x>0.32863</cdr:x>
      <cdr:y>0.5798</cdr:y>
    </cdr:to>
    <cdr:sp macro="" textlink="">
      <cdr:nvSpPr>
        <cdr:cNvPr id="4" name="TextBox 3"/>
        <cdr:cNvSpPr txBox="1"/>
      </cdr:nvSpPr>
      <cdr:spPr>
        <a:xfrm xmlns:a="http://schemas.openxmlformats.org/drawingml/2006/main">
          <a:off x="1560517" y="2669155"/>
          <a:ext cx="848792" cy="482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smtClean="0">
              <a:solidFill>
                <a:schemeClr val="tx1"/>
              </a:solidFill>
            </a:rPr>
            <a:t>3.4%</a:t>
          </a:r>
          <a:endParaRPr lang="en-US" sz="2000">
            <a:solidFill>
              <a:schemeClr val="tx1"/>
            </a:solidFill>
          </a:endParaRPr>
        </a:p>
      </cdr:txBody>
    </cdr:sp>
  </cdr:relSizeAnchor>
  <cdr:relSizeAnchor xmlns:cdr="http://schemas.openxmlformats.org/drawingml/2006/chartDrawing">
    <cdr:from>
      <cdr:x>0.44085</cdr:x>
      <cdr:y>0.58745</cdr:y>
    </cdr:from>
    <cdr:to>
      <cdr:x>0.5635</cdr:x>
      <cdr:y>0.66086</cdr:y>
    </cdr:to>
    <cdr:sp macro="" textlink="">
      <cdr:nvSpPr>
        <cdr:cNvPr id="5" name="TextBox 4"/>
        <cdr:cNvSpPr txBox="1"/>
      </cdr:nvSpPr>
      <cdr:spPr>
        <a:xfrm xmlns:a="http://schemas.openxmlformats.org/drawingml/2006/main">
          <a:off x="3232006" y="3192857"/>
          <a:ext cx="899165" cy="3990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smtClean="0">
              <a:solidFill>
                <a:schemeClr val="tx1"/>
              </a:solidFill>
            </a:rPr>
            <a:t>2.2%</a:t>
          </a:r>
          <a:endParaRPr lang="en-US" sz="2000">
            <a:solidFill>
              <a:schemeClr val="tx1"/>
            </a:solidFill>
          </a:endParaRPr>
        </a:p>
      </cdr:txBody>
    </cdr:sp>
  </cdr:relSizeAnchor>
  <cdr:relSizeAnchor xmlns:cdr="http://schemas.openxmlformats.org/drawingml/2006/chartDrawing">
    <cdr:from>
      <cdr:x>0.66652</cdr:x>
      <cdr:y>0.68188</cdr:y>
    </cdr:from>
    <cdr:to>
      <cdr:x>0.76177</cdr:x>
      <cdr:y>0.77058</cdr:y>
    </cdr:to>
    <cdr:sp macro="" textlink="">
      <cdr:nvSpPr>
        <cdr:cNvPr id="6" name="TextBox 5"/>
        <cdr:cNvSpPr txBox="1"/>
      </cdr:nvSpPr>
      <cdr:spPr>
        <a:xfrm xmlns:a="http://schemas.openxmlformats.org/drawingml/2006/main">
          <a:off x="4886502" y="3706091"/>
          <a:ext cx="698269" cy="482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smtClean="0">
              <a:solidFill>
                <a:schemeClr val="tx1"/>
              </a:solidFill>
            </a:rPr>
            <a:t>1.2%</a:t>
          </a:r>
          <a:endParaRPr lang="en-US" sz="2000">
            <a:solidFill>
              <a:schemeClr val="tx1"/>
            </a:solidFill>
          </a:endParaRPr>
        </a:p>
      </cdr:txBody>
    </cdr:sp>
  </cdr:relSizeAnchor>
  <cdr:relSizeAnchor xmlns:cdr="http://schemas.openxmlformats.org/drawingml/2006/chartDrawing">
    <cdr:from>
      <cdr:x>0.49418</cdr:x>
      <cdr:y>0.33928</cdr:y>
    </cdr:from>
    <cdr:to>
      <cdr:x>0.80486</cdr:x>
      <cdr:y>0.44634</cdr:y>
    </cdr:to>
    <cdr:sp macro="" textlink="">
      <cdr:nvSpPr>
        <cdr:cNvPr id="7" name="TextBox 6"/>
        <cdr:cNvSpPr txBox="1"/>
      </cdr:nvSpPr>
      <cdr:spPr>
        <a:xfrm xmlns:a="http://schemas.openxmlformats.org/drawingml/2006/main">
          <a:off x="3622968" y="1844040"/>
          <a:ext cx="2277687"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0.50227</cdr:x>
      <cdr:y>0.26252</cdr:y>
    </cdr:from>
    <cdr:to>
      <cdr:x>0.78671</cdr:x>
      <cdr:y>0.49193</cdr:y>
    </cdr:to>
    <cdr:sp macro="" textlink="">
      <cdr:nvSpPr>
        <cdr:cNvPr id="8" name="Left Brace 7"/>
        <cdr:cNvSpPr/>
      </cdr:nvSpPr>
      <cdr:spPr>
        <a:xfrm xmlns:a="http://schemas.openxmlformats.org/drawingml/2006/main" rot="6976731">
          <a:off x="4101512" y="1007593"/>
          <a:ext cx="1246909" cy="2085368"/>
        </a:xfrm>
        <a:prstGeom xmlns:a="http://schemas.openxmlformats.org/drawingml/2006/main" prst="leftBrace">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0.67833</cdr:x>
      <cdr:y>0.22262</cdr:y>
    </cdr:from>
    <cdr:to>
      <cdr:x>0.86882</cdr:x>
      <cdr:y>0.32973</cdr:y>
    </cdr:to>
    <cdr:sp macro="" textlink="">
      <cdr:nvSpPr>
        <cdr:cNvPr id="9" name="TextBox 8"/>
        <cdr:cNvSpPr txBox="1"/>
      </cdr:nvSpPr>
      <cdr:spPr>
        <a:xfrm xmlns:a="http://schemas.openxmlformats.org/drawingml/2006/main">
          <a:off x="4973036" y="1304021"/>
          <a:ext cx="1396538" cy="6274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smtClean="0">
              <a:solidFill>
                <a:schemeClr val="tx1"/>
              </a:solidFill>
            </a:rPr>
            <a:t>2015</a:t>
          </a:r>
          <a:endParaRPr lang="en-US" sz="240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0.35773</cdr:x>
      <cdr:y>0.19366</cdr:y>
    </cdr:from>
    <cdr:to>
      <cdr:x>0.47593</cdr:x>
      <cdr:y>0.25428</cdr:y>
    </cdr:to>
    <cdr:sp macro="" textlink="">
      <cdr:nvSpPr>
        <cdr:cNvPr id="2" name="TextBox 1"/>
        <cdr:cNvSpPr txBox="1"/>
      </cdr:nvSpPr>
      <cdr:spPr>
        <a:xfrm xmlns:a="http://schemas.openxmlformats.org/drawingml/2006/main">
          <a:off x="2364970" y="947650"/>
          <a:ext cx="781396" cy="2966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smtClean="0">
              <a:solidFill>
                <a:schemeClr val="tx1"/>
              </a:solidFill>
            </a:rPr>
            <a:t>2015</a:t>
          </a:r>
          <a:endParaRPr lang="en-US" sz="2000">
            <a:solidFill>
              <a:schemeClr val="tx1"/>
            </a:solidFill>
          </a:endParaRPr>
        </a:p>
      </cdr:txBody>
    </cdr:sp>
  </cdr:relSizeAnchor>
  <cdr:relSizeAnchor xmlns:cdr="http://schemas.openxmlformats.org/drawingml/2006/chartDrawing">
    <cdr:from>
      <cdr:x>0.3818</cdr:x>
      <cdr:y>0.35064</cdr:y>
    </cdr:from>
    <cdr:to>
      <cdr:x>0.5</cdr:x>
      <cdr:y>0.43357</cdr:y>
    </cdr:to>
    <cdr:sp macro="" textlink="">
      <cdr:nvSpPr>
        <cdr:cNvPr id="3" name="TextBox 2"/>
        <cdr:cNvSpPr txBox="1"/>
      </cdr:nvSpPr>
      <cdr:spPr>
        <a:xfrm xmlns:a="http://schemas.openxmlformats.org/drawingml/2006/main">
          <a:off x="2926268" y="1978170"/>
          <a:ext cx="905899" cy="4678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smtClean="0">
              <a:solidFill>
                <a:schemeClr val="tx1"/>
              </a:solidFill>
            </a:rPr>
            <a:t>2005</a:t>
          </a:r>
          <a:endParaRPr lang="en-US" sz="200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AF99C-9A45-0F47-BA63-314BB93D8ECC}" type="datetimeFigureOut">
              <a:rPr lang="en-US" smtClean="0"/>
              <a:t>6/5/17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57376-C0E4-8044-AA9F-6C83CC2596EF}" type="slidenum">
              <a:rPr lang="en-US" smtClean="0"/>
              <a:t>‹#›</a:t>
            </a:fld>
            <a:endParaRPr lang="en-US"/>
          </a:p>
        </p:txBody>
      </p:sp>
    </p:spTree>
    <p:extLst>
      <p:ext uri="{BB962C8B-B14F-4D97-AF65-F5344CB8AC3E}">
        <p14:creationId xmlns:p14="http://schemas.microsoft.com/office/powerpoint/2010/main" val="46104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Betty</a:t>
            </a:r>
            <a:endParaRPr lang="en-US"/>
          </a:p>
        </p:txBody>
      </p:sp>
      <p:sp>
        <p:nvSpPr>
          <p:cNvPr id="4" name="Slide Number Placeholder 3"/>
          <p:cNvSpPr>
            <a:spLocks noGrp="1"/>
          </p:cNvSpPr>
          <p:nvPr>
            <p:ph type="sldNum" sz="quarter" idx="10"/>
          </p:nvPr>
        </p:nvSpPr>
        <p:spPr/>
        <p:txBody>
          <a:bodyPr/>
          <a:lstStyle/>
          <a:p>
            <a:fld id="{C2657376-C0E4-8044-AA9F-6C83CC2596EF}" type="slidenum">
              <a:rPr lang="en-US" smtClean="0"/>
              <a:t>4</a:t>
            </a:fld>
            <a:endParaRPr lang="en-US"/>
          </a:p>
        </p:txBody>
      </p:sp>
    </p:spTree>
    <p:extLst>
      <p:ext uri="{BB962C8B-B14F-4D97-AF65-F5344CB8AC3E}">
        <p14:creationId xmlns:p14="http://schemas.microsoft.com/office/powerpoint/2010/main" val="118302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80% response rate in 2005</a:t>
            </a:r>
            <a:r>
              <a:rPr lang="is-IS" smtClean="0"/>
              <a:t>….scaled to 100 it is 306....</a:t>
            </a:r>
            <a:endParaRPr lang="en-US"/>
          </a:p>
        </p:txBody>
      </p:sp>
      <p:sp>
        <p:nvSpPr>
          <p:cNvPr id="4" name="Slide Number Placeholder 3"/>
          <p:cNvSpPr>
            <a:spLocks noGrp="1"/>
          </p:cNvSpPr>
          <p:nvPr>
            <p:ph type="sldNum" sz="quarter" idx="10"/>
          </p:nvPr>
        </p:nvSpPr>
        <p:spPr/>
        <p:txBody>
          <a:bodyPr/>
          <a:lstStyle/>
          <a:p>
            <a:fld id="{C2657376-C0E4-8044-AA9F-6C83CC2596EF}" type="slidenum">
              <a:rPr lang="en-US" smtClean="0"/>
              <a:t>9</a:t>
            </a:fld>
            <a:endParaRPr lang="en-US"/>
          </a:p>
        </p:txBody>
      </p:sp>
    </p:spTree>
    <p:extLst>
      <p:ext uri="{BB962C8B-B14F-4D97-AF65-F5344CB8AC3E}">
        <p14:creationId xmlns:p14="http://schemas.microsoft.com/office/powerpoint/2010/main" val="2028436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Put in numbers</a:t>
            </a:r>
            <a:endParaRPr lang="en-US"/>
          </a:p>
        </p:txBody>
      </p:sp>
      <p:sp>
        <p:nvSpPr>
          <p:cNvPr id="4" name="Slide Number Placeholder 3"/>
          <p:cNvSpPr>
            <a:spLocks noGrp="1"/>
          </p:cNvSpPr>
          <p:nvPr>
            <p:ph type="sldNum" sz="quarter" idx="10"/>
          </p:nvPr>
        </p:nvSpPr>
        <p:spPr/>
        <p:txBody>
          <a:bodyPr/>
          <a:lstStyle/>
          <a:p>
            <a:fld id="{C2657376-C0E4-8044-AA9F-6C83CC2596EF}" type="slidenum">
              <a:rPr lang="en-US" smtClean="0"/>
              <a:t>12</a:t>
            </a:fld>
            <a:endParaRPr lang="en-US"/>
          </a:p>
        </p:txBody>
      </p:sp>
    </p:spTree>
    <p:extLst>
      <p:ext uri="{BB962C8B-B14F-4D97-AF65-F5344CB8AC3E}">
        <p14:creationId xmlns:p14="http://schemas.microsoft.com/office/powerpoint/2010/main" val="165353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Can</a:t>
            </a:r>
            <a:r>
              <a:rPr lang="en-US" baseline="0" smtClean="0"/>
              <a:t> we say 50%?  There is an 80 percent response rate in one slice, for example</a:t>
            </a:r>
            <a:endParaRPr lang="en-US"/>
          </a:p>
        </p:txBody>
      </p:sp>
      <p:sp>
        <p:nvSpPr>
          <p:cNvPr id="4" name="Slide Number Placeholder 3"/>
          <p:cNvSpPr>
            <a:spLocks noGrp="1"/>
          </p:cNvSpPr>
          <p:nvPr>
            <p:ph type="sldNum" sz="quarter" idx="10"/>
          </p:nvPr>
        </p:nvSpPr>
        <p:spPr/>
        <p:txBody>
          <a:bodyPr/>
          <a:lstStyle/>
          <a:p>
            <a:fld id="{C2657376-C0E4-8044-AA9F-6C83CC2596EF}" type="slidenum">
              <a:rPr lang="en-US" smtClean="0"/>
              <a:t>14</a:t>
            </a:fld>
            <a:endParaRPr lang="en-US"/>
          </a:p>
        </p:txBody>
      </p:sp>
    </p:spTree>
    <p:extLst>
      <p:ext uri="{BB962C8B-B14F-4D97-AF65-F5344CB8AC3E}">
        <p14:creationId xmlns:p14="http://schemas.microsoft.com/office/powerpoint/2010/main" val="198307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657376-C0E4-8044-AA9F-6C83CC2596EF}" type="slidenum">
              <a:rPr lang="en-US" smtClean="0"/>
              <a:t>15</a:t>
            </a:fld>
            <a:endParaRPr lang="en-US" dirty="0"/>
          </a:p>
        </p:txBody>
      </p:sp>
    </p:spTree>
    <p:extLst>
      <p:ext uri="{BB962C8B-B14F-4D97-AF65-F5344CB8AC3E}">
        <p14:creationId xmlns:p14="http://schemas.microsoft.com/office/powerpoint/2010/main" val="67077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657376-C0E4-8044-AA9F-6C83CC2596EF}" type="slidenum">
              <a:rPr lang="en-US" smtClean="0"/>
              <a:t>16</a:t>
            </a:fld>
            <a:endParaRPr lang="en-US" dirty="0"/>
          </a:p>
        </p:txBody>
      </p:sp>
    </p:spTree>
    <p:extLst>
      <p:ext uri="{BB962C8B-B14F-4D97-AF65-F5344CB8AC3E}">
        <p14:creationId xmlns:p14="http://schemas.microsoft.com/office/powerpoint/2010/main" val="174449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37% of providers claimed to be independent in 2013, down from 57% in 2000.[3]</a:t>
            </a:r>
          </a:p>
          <a:p>
            <a:r>
              <a:rPr lang="en-US" dirty="0" smtClean="0"/>
              <a:t>The Accenture Study is available at https://</a:t>
            </a:r>
            <a:r>
              <a:rPr lang="en-US" dirty="0" err="1" smtClean="0"/>
              <a:t>www.accenture.com</a:t>
            </a:r>
            <a:r>
              <a:rPr lang="en-US" dirty="0" smtClean="0"/>
              <a:t>/us-</a:t>
            </a:r>
            <a:r>
              <a:rPr lang="en-US" dirty="0" err="1" smtClean="0"/>
              <a:t>en</a:t>
            </a:r>
            <a:r>
              <a:rPr lang="en-US" dirty="0" smtClean="0"/>
              <a:t>/insight-clinical-care-independent- doctor-will-not-see-you-now</a:t>
            </a:r>
          </a:p>
          <a:p>
            <a:r>
              <a:rPr lang="en-US" dirty="0" smtClean="0"/>
              <a:t>I can’t access this study????</a:t>
            </a:r>
          </a:p>
          <a:p>
            <a:endParaRPr lang="en-US" dirty="0" smtClean="0"/>
          </a:p>
          <a:p>
            <a:r>
              <a:rPr lang="en-US" dirty="0" smtClean="0"/>
              <a:t>________________________________________</a:t>
            </a:r>
          </a:p>
          <a:p>
            <a:endParaRPr lang="en-US" dirty="0"/>
          </a:p>
        </p:txBody>
      </p:sp>
      <p:sp>
        <p:nvSpPr>
          <p:cNvPr id="4" name="Slide Number Placeholder 3"/>
          <p:cNvSpPr>
            <a:spLocks noGrp="1"/>
          </p:cNvSpPr>
          <p:nvPr>
            <p:ph type="sldNum" sz="quarter" idx="10"/>
          </p:nvPr>
        </p:nvSpPr>
        <p:spPr/>
        <p:txBody>
          <a:bodyPr/>
          <a:lstStyle/>
          <a:p>
            <a:fld id="{C2657376-C0E4-8044-AA9F-6C83CC2596EF}" type="slidenum">
              <a:rPr lang="en-US" smtClean="0"/>
              <a:t>18</a:t>
            </a:fld>
            <a:endParaRPr lang="en-US"/>
          </a:p>
        </p:txBody>
      </p:sp>
    </p:spTree>
    <p:extLst>
      <p:ext uri="{BB962C8B-B14F-4D97-AF65-F5344CB8AC3E}">
        <p14:creationId xmlns:p14="http://schemas.microsoft.com/office/powerpoint/2010/main" val="337337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57376-C0E4-8044-AA9F-6C83CC2596EF}" type="slidenum">
              <a:rPr lang="en-US" smtClean="0"/>
              <a:t>19</a:t>
            </a:fld>
            <a:endParaRPr lang="en-US"/>
          </a:p>
        </p:txBody>
      </p:sp>
    </p:spTree>
    <p:extLst>
      <p:ext uri="{BB962C8B-B14F-4D97-AF65-F5344CB8AC3E}">
        <p14:creationId xmlns:p14="http://schemas.microsoft.com/office/powerpoint/2010/main" val="110097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smtClean="0"/>
          </a:p>
        </p:txBody>
      </p:sp>
      <p:sp>
        <p:nvSpPr>
          <p:cNvPr id="4" name="Slide Number Placeholder 3"/>
          <p:cNvSpPr>
            <a:spLocks noGrp="1"/>
          </p:cNvSpPr>
          <p:nvPr>
            <p:ph type="sldNum" sz="quarter" idx="10"/>
          </p:nvPr>
        </p:nvSpPr>
        <p:spPr/>
        <p:txBody>
          <a:bodyPr/>
          <a:lstStyle/>
          <a:p>
            <a:fld id="{C2657376-C0E4-8044-AA9F-6C83CC2596EF}" type="slidenum">
              <a:rPr lang="en-US" smtClean="0"/>
              <a:t>20</a:t>
            </a:fld>
            <a:endParaRPr lang="en-US"/>
          </a:p>
        </p:txBody>
      </p:sp>
    </p:spTree>
    <p:extLst>
      <p:ext uri="{BB962C8B-B14F-4D97-AF65-F5344CB8AC3E}">
        <p14:creationId xmlns:p14="http://schemas.microsoft.com/office/powerpoint/2010/main" val="78346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55FBC25-295D-874C-AD7A-45FD8C3C7D41}" type="datetimeFigureOut">
              <a:rPr lang="en-US" smtClean="0"/>
              <a:t>6/5/17</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E467EC49-E862-7146-B37F-685885707E6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FBC25-295D-874C-AD7A-45FD8C3C7D41}" type="datetimeFigureOut">
              <a:rPr lang="en-US" smtClean="0"/>
              <a:t>6/5/17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FBC25-295D-874C-AD7A-45FD8C3C7D4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FBC25-295D-874C-AD7A-45FD8C3C7D4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FBC25-295D-874C-AD7A-45FD8C3C7D4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FBC25-295D-874C-AD7A-45FD8C3C7D4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FBC25-295D-874C-AD7A-45FD8C3C7D4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FBC25-295D-874C-AD7A-45FD8C3C7D4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EC49-E862-7146-B37F-685885707E6D}"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FBC25-295D-874C-AD7A-45FD8C3C7D4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FBC25-295D-874C-AD7A-45FD8C3C7D4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FBC25-295D-874C-AD7A-45FD8C3C7D4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5FBC25-295D-874C-AD7A-45FD8C3C7D41}" type="datetimeFigureOut">
              <a:rPr lang="en-US" smtClean="0"/>
              <a:t>6/5/17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5FBC25-295D-874C-AD7A-45FD8C3C7D41}" type="datetimeFigureOut">
              <a:rPr lang="en-US" smtClean="0"/>
              <a:t>6/5/17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5FBC25-295D-874C-AD7A-45FD8C3C7D41}" type="datetimeFigureOut">
              <a:rPr lang="en-US" smtClean="0"/>
              <a:t>6/5/17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55FBC25-295D-874C-AD7A-45FD8C3C7D41}" type="datetimeFigureOut">
              <a:rPr lang="en-US" smtClean="0"/>
              <a:t>6/5/17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FBC25-295D-874C-AD7A-45FD8C3C7D41}" type="datetimeFigureOut">
              <a:rPr lang="en-US" smtClean="0"/>
              <a:t>6/5/17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FBC25-295D-874C-AD7A-45FD8C3C7D41}" type="datetimeFigureOut">
              <a:rPr lang="en-US" smtClean="0"/>
              <a:t>6/5/17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7EC49-E862-7146-B37F-685885707E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5FBC25-295D-874C-AD7A-45FD8C3C7D41}" type="datetimeFigureOut">
              <a:rPr lang="en-US" smtClean="0"/>
              <a:t>6/5/17</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67EC49-E862-7146-B37F-685885707E6D}" type="slidenum">
              <a:rPr lang="en-US" smtClean="0"/>
              <a:t>‹#›</a:t>
            </a:fld>
            <a:endParaRPr lang="en-US"/>
          </a:p>
        </p:txBody>
      </p:sp>
    </p:spTree>
    <p:extLst>
      <p:ext uri="{BB962C8B-B14F-4D97-AF65-F5344CB8AC3E}">
        <p14:creationId xmlns:p14="http://schemas.microsoft.com/office/powerpoint/2010/main" val="2085636218"/>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hyperlink" Target="mailto:Mary.palumbo@uvm.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9972" y="1350963"/>
            <a:ext cx="9144000" cy="2387600"/>
          </a:xfrm>
        </p:spPr>
        <p:txBody>
          <a:bodyPr>
            <a:normAutofit fontScale="90000"/>
          </a:bodyPr>
          <a:lstStyle/>
          <a:p>
            <a:r>
              <a:rPr lang="en-US" b="1" dirty="0"/>
              <a:t>Nurse Practitioner Workforce Shifts in a Decade of Policy, Payment, and Practice Changes:  </a:t>
            </a:r>
            <a:r>
              <a:rPr lang="en-US" b="1" dirty="0" smtClean="0"/>
              <a:t/>
            </a:r>
            <a:br>
              <a:rPr lang="en-US" b="1" dirty="0" smtClean="0"/>
            </a:br>
            <a:r>
              <a:rPr lang="en-US" b="1" dirty="0" smtClean="0"/>
              <a:t>a </a:t>
            </a:r>
            <a:r>
              <a:rPr lang="en-US" b="1" dirty="0"/>
              <a:t>2005-2015 </a:t>
            </a:r>
            <a:r>
              <a:rPr lang="en-US" b="1" dirty="0" smtClean="0"/>
              <a:t>comparison</a:t>
            </a:r>
            <a:r>
              <a:rPr lang="en-US" dirty="0" smtClean="0">
                <a:effectLst/>
              </a:rPr>
              <a:t> </a:t>
            </a:r>
            <a:endParaRPr lang="en-US" dirty="0"/>
          </a:p>
        </p:txBody>
      </p:sp>
      <p:sp>
        <p:nvSpPr>
          <p:cNvPr id="3" name="Subtitle 2"/>
          <p:cNvSpPr>
            <a:spLocks noGrp="1"/>
          </p:cNvSpPr>
          <p:nvPr>
            <p:ph type="subTitle" idx="1"/>
          </p:nvPr>
        </p:nvSpPr>
        <p:spPr>
          <a:xfrm>
            <a:off x="1524000" y="4256314"/>
            <a:ext cx="9144000" cy="2068286"/>
          </a:xfrm>
        </p:spPr>
        <p:txBody>
          <a:bodyPr>
            <a:normAutofit fontScale="62500" lnSpcReduction="20000"/>
          </a:bodyPr>
          <a:lstStyle/>
          <a:p>
            <a:r>
              <a:rPr lang="en-US" sz="2500" b="1" dirty="0"/>
              <a:t>Mary Val Palumbo DNP, APRN</a:t>
            </a:r>
            <a:r>
              <a:rPr lang="en-US" sz="2500" b="1" dirty="0" smtClean="0">
                <a:effectLst/>
              </a:rPr>
              <a:t> </a:t>
            </a:r>
          </a:p>
          <a:p>
            <a:r>
              <a:rPr lang="en-US" sz="2500" b="1" dirty="0" smtClean="0"/>
              <a:t>	AHEC Office of Nursing Workforce </a:t>
            </a:r>
            <a:endParaRPr lang="en-US" sz="2500" b="1" dirty="0" smtClean="0">
              <a:effectLst/>
            </a:endParaRPr>
          </a:p>
          <a:p>
            <a:r>
              <a:rPr lang="en-US" sz="2500" b="1" dirty="0" smtClean="0"/>
              <a:t>	University of Vermont</a:t>
            </a:r>
          </a:p>
          <a:p>
            <a:r>
              <a:rPr lang="en-US" sz="2500" b="1" dirty="0"/>
              <a:t>Betty </a:t>
            </a:r>
            <a:r>
              <a:rPr lang="en-US" sz="2500" b="1" dirty="0" err="1"/>
              <a:t>Rambur</a:t>
            </a:r>
            <a:r>
              <a:rPr lang="en-US" sz="2500" b="1"/>
              <a:t>, PhD, RN, FAAN</a:t>
            </a:r>
          </a:p>
          <a:p>
            <a:r>
              <a:rPr lang="en-US" sz="2500" b="1" smtClean="0"/>
              <a:t>	Routhier </a:t>
            </a:r>
            <a:r>
              <a:rPr lang="en-US" sz="2500" b="1"/>
              <a:t>Endowed Chair for Practice and Professor of Nursing</a:t>
            </a:r>
          </a:p>
          <a:p>
            <a:r>
              <a:rPr lang="en-US" sz="2500" b="1" smtClean="0"/>
              <a:t>	University </a:t>
            </a:r>
            <a:r>
              <a:rPr lang="en-US" sz="2500" b="1"/>
              <a:t>of Rhode Island</a:t>
            </a:r>
          </a:p>
          <a:p>
            <a:endParaRPr lang="en-US"/>
          </a:p>
        </p:txBody>
      </p:sp>
    </p:spTree>
    <p:extLst>
      <p:ext uri="{BB962C8B-B14F-4D97-AF65-F5344CB8AC3E}">
        <p14:creationId xmlns:p14="http://schemas.microsoft.com/office/powerpoint/2010/main" val="72641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43840"/>
            <a:ext cx="10131425" cy="1456267"/>
          </a:xfrm>
        </p:spPr>
        <p:txBody>
          <a:bodyPr/>
          <a:lstStyle/>
          <a:p>
            <a:r>
              <a:rPr lang="en-US" smtClean="0"/>
              <a:t>Results</a:t>
            </a:r>
            <a:endParaRPr lang="en-US"/>
          </a:p>
        </p:txBody>
      </p:sp>
      <p:sp>
        <p:nvSpPr>
          <p:cNvPr id="3" name="Content Placeholder 2"/>
          <p:cNvSpPr>
            <a:spLocks noGrp="1"/>
          </p:cNvSpPr>
          <p:nvPr>
            <p:ph sz="half" idx="1"/>
          </p:nvPr>
        </p:nvSpPr>
        <p:spPr>
          <a:xfrm>
            <a:off x="685801" y="1874181"/>
            <a:ext cx="2658131" cy="3649134"/>
          </a:xfrm>
        </p:spPr>
        <p:txBody>
          <a:bodyPr>
            <a:normAutofit/>
          </a:bodyPr>
          <a:lstStyle/>
          <a:p>
            <a:pPr marL="0" indent="0">
              <a:buNone/>
            </a:pPr>
            <a:r>
              <a:rPr lang="en-US" sz="2400" smtClean="0"/>
              <a:t>No significant change in the  </a:t>
            </a:r>
            <a:r>
              <a:rPr lang="en-US" sz="2400"/>
              <a:t>number with doctorates </a:t>
            </a:r>
            <a:r>
              <a:rPr lang="en-US" sz="2400" smtClean="0"/>
              <a:t> </a:t>
            </a:r>
          </a:p>
          <a:p>
            <a:pPr marL="0" indent="0">
              <a:buNone/>
            </a:pPr>
            <a:r>
              <a:rPr lang="en-US" sz="2400" smtClean="0"/>
              <a:t>OR</a:t>
            </a:r>
          </a:p>
          <a:p>
            <a:pPr marL="0" indent="0">
              <a:buNone/>
            </a:pPr>
            <a:r>
              <a:rPr lang="en-US" sz="2400" smtClean="0"/>
              <a:t>enrollment </a:t>
            </a:r>
            <a:r>
              <a:rPr lang="en-US" sz="2400"/>
              <a:t>in an educational program (5%).</a:t>
            </a:r>
          </a:p>
          <a:p>
            <a:pPr marL="0" indent="0">
              <a:buNone/>
            </a:pPr>
            <a:endParaRPr lang="en-US" sz="240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136577594"/>
              </p:ext>
            </p:extLst>
          </p:nvPr>
        </p:nvGraphicFramePr>
        <p:xfrm>
          <a:off x="3672201" y="609600"/>
          <a:ext cx="7331316" cy="58577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8873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a:t>
            </a:r>
            <a:endParaRPr lang="en-US"/>
          </a:p>
        </p:txBody>
      </p:sp>
      <p:sp>
        <p:nvSpPr>
          <p:cNvPr id="3" name="Content Placeholder 2"/>
          <p:cNvSpPr>
            <a:spLocks noGrp="1"/>
          </p:cNvSpPr>
          <p:nvPr>
            <p:ph sz="half" idx="1"/>
          </p:nvPr>
        </p:nvSpPr>
        <p:spPr>
          <a:xfrm>
            <a:off x="685801" y="1605819"/>
            <a:ext cx="2755667" cy="3649134"/>
          </a:xfrm>
        </p:spPr>
        <p:txBody>
          <a:bodyPr/>
          <a:lstStyle/>
          <a:p>
            <a:pPr marL="0" indent="0">
              <a:buNone/>
            </a:pPr>
            <a:r>
              <a:rPr lang="en-US" sz="2400" smtClean="0"/>
              <a:t>A statistically </a:t>
            </a:r>
            <a:r>
              <a:rPr lang="en-US" sz="2400"/>
              <a:t>significant increase in the percentage certified in psych-mental health </a:t>
            </a:r>
            <a:endParaRPr lang="en-US" sz="2400" smtClean="0"/>
          </a:p>
          <a:p>
            <a:pPr marL="0" indent="0">
              <a:buNone/>
            </a:pPr>
            <a:r>
              <a:rPr lang="en-US" sz="2400" smtClean="0"/>
              <a:t>( </a:t>
            </a:r>
            <a:r>
              <a:rPr lang="en-US" sz="2400"/>
              <a:t>p=.002)</a:t>
            </a:r>
          </a:p>
          <a:p>
            <a:endParaRPr lang="en-US"/>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592582293"/>
              </p:ext>
            </p:extLst>
          </p:nvPr>
        </p:nvGraphicFramePr>
        <p:xfrm>
          <a:off x="3707476" y="609601"/>
          <a:ext cx="7664335" cy="56415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3770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a:t>
            </a:r>
            <a:endParaRPr lang="en-US"/>
          </a:p>
        </p:txBody>
      </p:sp>
      <p:sp>
        <p:nvSpPr>
          <p:cNvPr id="3" name="Content Placeholder 2"/>
          <p:cNvSpPr>
            <a:spLocks noGrp="1"/>
          </p:cNvSpPr>
          <p:nvPr>
            <p:ph idx="1"/>
          </p:nvPr>
        </p:nvSpPr>
        <p:spPr>
          <a:xfrm>
            <a:off x="424625" y="1854602"/>
            <a:ext cx="5653490" cy="3649133"/>
          </a:xfrm>
        </p:spPr>
        <p:txBody>
          <a:bodyPr/>
          <a:lstStyle/>
          <a:p>
            <a:r>
              <a:rPr lang="en-US" sz="2400" smtClean="0"/>
              <a:t>There was a significant change in reported settings from 2005 to 2015 (p&lt;0.001) attributed to the following:</a:t>
            </a:r>
          </a:p>
          <a:p>
            <a:pPr marL="0" indent="0">
              <a:buNone/>
            </a:pPr>
            <a:endParaRPr lang="en-US" sz="2400" smtClean="0"/>
          </a:p>
          <a:p>
            <a:r>
              <a:rPr lang="en-US" sz="2400" smtClean="0"/>
              <a:t>There </a:t>
            </a:r>
            <a:r>
              <a:rPr lang="en-US" sz="2400"/>
              <a:t>was </a:t>
            </a:r>
            <a:r>
              <a:rPr lang="en-US" sz="2400" b="1" u="sng"/>
              <a:t>an increase </a:t>
            </a:r>
            <a:r>
              <a:rPr lang="en-US" sz="2400"/>
              <a:t>in those reporting practicing in APRN group </a:t>
            </a:r>
            <a:r>
              <a:rPr lang="en-US" sz="2400" smtClean="0"/>
              <a:t>setting:</a:t>
            </a:r>
          </a:p>
          <a:p>
            <a:pPr marL="0" indent="0">
              <a:buNone/>
            </a:pPr>
            <a:r>
              <a:rPr lang="en-US" sz="2400" smtClean="0"/>
              <a:t>          In 2005 (1) </a:t>
            </a:r>
            <a:r>
              <a:rPr lang="en-US" sz="2400" b="1" u="sng" smtClean="0"/>
              <a:t>0.4%</a:t>
            </a:r>
            <a:r>
              <a:rPr lang="en-US" sz="2400" smtClean="0"/>
              <a:t> and in 2015 (16) </a:t>
            </a:r>
            <a:r>
              <a:rPr lang="en-US" sz="2400" b="1" u="sng" smtClean="0"/>
              <a:t>3.9%</a:t>
            </a:r>
            <a:endParaRPr lang="en-US" sz="2400" b="1" u="sng"/>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642" y="2493557"/>
            <a:ext cx="4516614" cy="2371222"/>
          </a:xfrm>
          <a:prstGeom prst="rect">
            <a:avLst/>
          </a:prstGeom>
        </p:spPr>
      </p:pic>
    </p:spTree>
    <p:extLst>
      <p:ext uri="{BB962C8B-B14F-4D97-AF65-F5344CB8AC3E}">
        <p14:creationId xmlns:p14="http://schemas.microsoft.com/office/powerpoint/2010/main" val="701666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a:t>
            </a:r>
            <a:endParaRPr lang="en-US"/>
          </a:p>
        </p:txBody>
      </p:sp>
      <p:sp>
        <p:nvSpPr>
          <p:cNvPr id="3" name="Content Placeholder 2"/>
          <p:cNvSpPr>
            <a:spLocks noGrp="1"/>
          </p:cNvSpPr>
          <p:nvPr>
            <p:ph idx="1"/>
          </p:nvPr>
        </p:nvSpPr>
        <p:spPr>
          <a:xfrm>
            <a:off x="685801" y="1888761"/>
            <a:ext cx="10131425" cy="3902439"/>
          </a:xfrm>
        </p:spPr>
        <p:txBody>
          <a:bodyPr>
            <a:normAutofit/>
          </a:bodyPr>
          <a:lstStyle/>
          <a:p>
            <a:r>
              <a:rPr lang="en-US" sz="2400" smtClean="0"/>
              <a:t>There was a </a:t>
            </a:r>
            <a:r>
              <a:rPr lang="en-US" sz="2400" b="1" u="sng" smtClean="0"/>
              <a:t>decrease</a:t>
            </a:r>
            <a:r>
              <a:rPr lang="en-US" sz="2400" smtClean="0"/>
              <a:t> in the percent reporting working in an MD/APRN setting:</a:t>
            </a:r>
          </a:p>
          <a:p>
            <a:pPr marL="0" indent="0">
              <a:buNone/>
            </a:pPr>
            <a:r>
              <a:rPr lang="en-US" sz="2400" smtClean="0"/>
              <a:t>                  In 2005 (107) </a:t>
            </a:r>
            <a:r>
              <a:rPr lang="en-US" sz="2400" b="1" u="sng" smtClean="0"/>
              <a:t>41.6%</a:t>
            </a:r>
            <a:r>
              <a:rPr lang="en-US" sz="2400" smtClean="0"/>
              <a:t> and in 2015 (131) </a:t>
            </a:r>
            <a:r>
              <a:rPr lang="en-US" sz="2400" b="1" u="sng" smtClean="0"/>
              <a:t>31.8% </a:t>
            </a:r>
            <a:endParaRPr lang="en-US" sz="2400"/>
          </a:p>
          <a:p>
            <a:r>
              <a:rPr lang="en-US" sz="2400"/>
              <a:t>There was </a:t>
            </a:r>
            <a:r>
              <a:rPr lang="en-US" sz="2400" smtClean="0"/>
              <a:t>an </a:t>
            </a:r>
            <a:r>
              <a:rPr lang="en-US" sz="2400" b="1" u="sng" smtClean="0"/>
              <a:t>increase</a:t>
            </a:r>
            <a:r>
              <a:rPr lang="en-US" sz="2400" smtClean="0"/>
              <a:t> </a:t>
            </a:r>
            <a:r>
              <a:rPr lang="en-US" sz="2400"/>
              <a:t>in the percent reporting working in </a:t>
            </a:r>
            <a:r>
              <a:rPr lang="en-US" sz="2400" smtClean="0"/>
              <a:t>a hospital outpatient setting:</a:t>
            </a:r>
          </a:p>
          <a:p>
            <a:pPr marL="0" indent="0">
              <a:buNone/>
            </a:pPr>
            <a:r>
              <a:rPr lang="en-US" sz="2400" smtClean="0"/>
              <a:t>                  In 2005 (35) </a:t>
            </a:r>
            <a:r>
              <a:rPr lang="en-US" sz="2400" b="1" u="sng" smtClean="0"/>
              <a:t>13.6%</a:t>
            </a:r>
            <a:r>
              <a:rPr lang="en-US" sz="2400" smtClean="0"/>
              <a:t> and in 2015 (79) </a:t>
            </a:r>
            <a:r>
              <a:rPr lang="en-US" sz="2400" b="1" u="sng" smtClean="0"/>
              <a:t>19.2%</a:t>
            </a:r>
          </a:p>
          <a:p>
            <a:r>
              <a:rPr lang="en-US" sz="2400" smtClean="0"/>
              <a:t>Hospital Inpatient setting remained the same at 8.5%</a:t>
            </a:r>
          </a:p>
          <a:p>
            <a:r>
              <a:rPr lang="en-US" sz="2400" smtClean="0"/>
              <a:t>Solo practice remained the same at 2.5%</a:t>
            </a:r>
            <a:endParaRPr lang="en-US" sz="2400"/>
          </a:p>
        </p:txBody>
      </p:sp>
    </p:spTree>
    <p:extLst>
      <p:ext uri="{BB962C8B-B14F-4D97-AF65-F5344CB8AC3E}">
        <p14:creationId xmlns:p14="http://schemas.microsoft.com/office/powerpoint/2010/main" val="599747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93" y="226481"/>
            <a:ext cx="10131425" cy="1456267"/>
          </a:xfrm>
        </p:spPr>
        <p:txBody>
          <a:bodyPr/>
          <a:lstStyle/>
          <a:p>
            <a:r>
              <a:rPr lang="en-US" smtClean="0"/>
              <a:t>Conclusions</a:t>
            </a:r>
            <a:endParaRPr lang="en-US"/>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5498" r="2012"/>
          <a:stretch/>
        </p:blipFill>
        <p:spPr>
          <a:xfrm>
            <a:off x="1019330" y="3116676"/>
            <a:ext cx="3222887" cy="2309789"/>
          </a:xfrm>
        </p:spPr>
      </p:pic>
      <p:sp>
        <p:nvSpPr>
          <p:cNvPr id="5" name="Content Placeholder 4"/>
          <p:cNvSpPr>
            <a:spLocks noGrp="1"/>
          </p:cNvSpPr>
          <p:nvPr>
            <p:ph sz="half" idx="2"/>
          </p:nvPr>
        </p:nvSpPr>
        <p:spPr>
          <a:xfrm>
            <a:off x="5319110" y="2686848"/>
            <a:ext cx="5891659" cy="3649133"/>
          </a:xfrm>
        </p:spPr>
        <p:txBody>
          <a:bodyPr>
            <a:normAutofit/>
          </a:bodyPr>
          <a:lstStyle/>
          <a:p>
            <a:r>
              <a:rPr lang="en-US" sz="2400" smtClean="0"/>
              <a:t>Despite predictions that primary care providers would exit the state due to the proposed health care reforms, the nurse practitioner numbers increase by greater than 50% over the decade of health reform and NP full practice authority.</a:t>
            </a:r>
            <a:endParaRPr lang="en-US" sz="240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283" y="609598"/>
            <a:ext cx="6908800" cy="2146300"/>
          </a:xfrm>
          <a:prstGeom prst="rect">
            <a:avLst/>
          </a:prstGeom>
        </p:spPr>
      </p:pic>
    </p:spTree>
    <p:extLst>
      <p:ext uri="{BB962C8B-B14F-4D97-AF65-F5344CB8AC3E}">
        <p14:creationId xmlns:p14="http://schemas.microsoft.com/office/powerpoint/2010/main" val="1199636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a:p>
        </p:txBody>
      </p:sp>
      <p:sp>
        <p:nvSpPr>
          <p:cNvPr id="3" name="Content Placeholder 2"/>
          <p:cNvSpPr>
            <a:spLocks noGrp="1"/>
          </p:cNvSpPr>
          <p:nvPr>
            <p:ph idx="1"/>
          </p:nvPr>
        </p:nvSpPr>
        <p:spPr>
          <a:xfrm>
            <a:off x="6327648" y="2142067"/>
            <a:ext cx="4489578" cy="3649133"/>
          </a:xfrm>
        </p:spPr>
        <p:txBody>
          <a:bodyPr>
            <a:normAutofit/>
          </a:bodyPr>
          <a:lstStyle/>
          <a:p>
            <a:r>
              <a:rPr lang="en-US" sz="2400" dirty="0"/>
              <a:t>Although </a:t>
            </a:r>
            <a:r>
              <a:rPr lang="en-US" sz="2400" dirty="0" smtClean="0"/>
              <a:t>many variables may</a:t>
            </a:r>
            <a:r>
              <a:rPr lang="en-US" sz="2400" dirty="0" smtClean="0"/>
              <a:t> </a:t>
            </a:r>
            <a:r>
              <a:rPr lang="en-US" sz="2400" dirty="0"/>
              <a:t>impact these findings, these data suggest that policy reforms can enhance opportunities for NP care delivery, including in NP-led practices, ACO-affiliated hospital outpatient settings, and in high-need areas such as mental health.  </a:t>
            </a: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612" y="1967992"/>
            <a:ext cx="4445000" cy="3556000"/>
          </a:xfrm>
          <a:prstGeom prst="rect">
            <a:avLst/>
          </a:prstGeom>
        </p:spPr>
      </p:pic>
    </p:spTree>
    <p:extLst>
      <p:ext uri="{BB962C8B-B14F-4D97-AF65-F5344CB8AC3E}">
        <p14:creationId xmlns:p14="http://schemas.microsoft.com/office/powerpoint/2010/main" val="1075722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6545"/>
            <a:ext cx="10131425" cy="1456267"/>
          </a:xfrm>
        </p:spPr>
        <p:txBody>
          <a:bodyPr/>
          <a:lstStyle/>
          <a:p>
            <a:r>
              <a:rPr lang="en-US" dirty="0" smtClean="0"/>
              <a:t>Conclusions/Discussion</a:t>
            </a:r>
            <a:endParaRPr lang="en-US" dirty="0"/>
          </a:p>
        </p:txBody>
      </p:sp>
      <p:sp>
        <p:nvSpPr>
          <p:cNvPr id="3" name="Content Placeholder 2"/>
          <p:cNvSpPr>
            <a:spLocks noGrp="1"/>
          </p:cNvSpPr>
          <p:nvPr>
            <p:ph sz="half" idx="1"/>
          </p:nvPr>
        </p:nvSpPr>
        <p:spPr>
          <a:xfrm>
            <a:off x="756179" y="2501831"/>
            <a:ext cx="4995334" cy="3649134"/>
          </a:xfrm>
        </p:spPr>
        <p:txBody>
          <a:bodyPr>
            <a:noAutofit/>
          </a:bodyPr>
          <a:lstStyle/>
          <a:p>
            <a:pPr marL="0" indent="0">
              <a:buNone/>
            </a:pPr>
            <a:endParaRPr lang="en-US" sz="2000" dirty="0" smtClean="0"/>
          </a:p>
          <a:p>
            <a:pPr marL="0" indent="0">
              <a:buNone/>
            </a:pPr>
            <a:endParaRPr lang="en-US" sz="2000" dirty="0" smtClean="0"/>
          </a:p>
          <a:p>
            <a:pPr marL="0" indent="0">
              <a:buNone/>
            </a:pPr>
            <a:endParaRPr lang="en-US" sz="2400" dirty="0" smtClean="0"/>
          </a:p>
          <a:p>
            <a:pPr marL="0" indent="0">
              <a:buNone/>
            </a:pPr>
            <a:r>
              <a:rPr lang="en-US" sz="2400" dirty="0"/>
              <a:t>Increase  # of Psych/Mental Health NP’s …..where did they come from???</a:t>
            </a:r>
          </a:p>
          <a:p>
            <a:pPr marL="0" indent="0">
              <a:buNone/>
            </a:pPr>
            <a:endParaRPr lang="en-US" sz="2400" dirty="0" smtClean="0"/>
          </a:p>
          <a:p>
            <a:pPr marL="0" indent="0">
              <a:buNone/>
            </a:pPr>
            <a:r>
              <a:rPr lang="en-US" sz="2400" dirty="0" smtClean="0"/>
              <a:t>This is curiously given </a:t>
            </a:r>
            <a:r>
              <a:rPr lang="en-US" sz="2400" dirty="0"/>
              <a:t>that </a:t>
            </a:r>
            <a:r>
              <a:rPr lang="en-US" sz="2400" dirty="0" smtClean="0"/>
              <a:t> the </a:t>
            </a:r>
            <a:r>
              <a:rPr lang="en-US" sz="2400" dirty="0"/>
              <a:t>state’s only psych-mental health </a:t>
            </a:r>
            <a:r>
              <a:rPr lang="en-US" sz="2400" dirty="0" smtClean="0"/>
              <a:t>NP program </a:t>
            </a:r>
            <a:r>
              <a:rPr lang="en-US" sz="2400" dirty="0"/>
              <a:t>has held admissions since </a:t>
            </a:r>
            <a:r>
              <a:rPr lang="en-US" sz="2400" dirty="0" smtClean="0"/>
              <a:t>2010 and  11 graduates from that program represent 29% of the Psych NP workforce.</a:t>
            </a:r>
          </a:p>
          <a:p>
            <a:pPr marL="0" indent="0">
              <a:buNone/>
            </a:pPr>
            <a:endParaRPr lang="en-US" sz="2000" dirty="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00997" y="1832812"/>
            <a:ext cx="5627317" cy="3263844"/>
          </a:xfrm>
        </p:spPr>
      </p:pic>
    </p:spTree>
    <p:extLst>
      <p:ext uri="{BB962C8B-B14F-4D97-AF65-F5344CB8AC3E}">
        <p14:creationId xmlns:p14="http://schemas.microsoft.com/office/powerpoint/2010/main" val="885515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Conclusions/Discussion</a:t>
            </a:r>
            <a:endParaRPr lang="en-US" dirty="0"/>
          </a:p>
        </p:txBody>
      </p:sp>
      <p:sp>
        <p:nvSpPr>
          <p:cNvPr id="6" name="Content Placeholder 5"/>
          <p:cNvSpPr>
            <a:spLocks noGrp="1"/>
          </p:cNvSpPr>
          <p:nvPr>
            <p:ph sz="half" idx="1"/>
          </p:nvPr>
        </p:nvSpPr>
        <p:spPr/>
        <p:txBody>
          <a:bodyPr/>
          <a:lstStyle/>
          <a:p>
            <a:pPr marL="0" indent="0">
              <a:buNone/>
            </a:pPr>
            <a:r>
              <a:rPr lang="en-US" sz="2400" dirty="0"/>
              <a:t>More online </a:t>
            </a:r>
            <a:r>
              <a:rPr lang="en-US" sz="2400" dirty="0" smtClean="0"/>
              <a:t>programs??</a:t>
            </a:r>
            <a:endParaRPr lang="en-US" sz="2400" dirty="0"/>
          </a:p>
          <a:p>
            <a:pPr marL="0" indent="0">
              <a:buNone/>
            </a:pPr>
            <a:r>
              <a:rPr lang="en-US" sz="2400" dirty="0"/>
              <a:t>Importing psych mental health nurses  </a:t>
            </a:r>
            <a:r>
              <a:rPr lang="en-US" sz="2400" dirty="0" smtClean="0"/>
              <a:t>                                  into </a:t>
            </a:r>
            <a:r>
              <a:rPr lang="en-US" sz="2400" dirty="0"/>
              <a:t>the state d</a:t>
            </a:r>
            <a:r>
              <a:rPr lang="en-US" sz="2400" dirty="0" smtClean="0"/>
              <a:t>ue to change in practice rules??</a:t>
            </a:r>
            <a:endParaRPr lang="en-US" sz="2400" dirty="0"/>
          </a:p>
          <a:p>
            <a:pPr marL="0" indent="0">
              <a:buNone/>
            </a:pPr>
            <a:r>
              <a:rPr lang="en-US" sz="2400" dirty="0" smtClean="0"/>
              <a:t>More </a:t>
            </a:r>
            <a:r>
              <a:rPr lang="en-US" sz="2400" dirty="0"/>
              <a:t>Demand increased Supply???</a:t>
            </a:r>
          </a:p>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9666" y="2506624"/>
            <a:ext cx="3573606" cy="3573606"/>
          </a:xfrm>
        </p:spPr>
      </p:pic>
    </p:spTree>
    <p:extLst>
      <p:ext uri="{BB962C8B-B14F-4D97-AF65-F5344CB8AC3E}">
        <p14:creationId xmlns:p14="http://schemas.microsoft.com/office/powerpoint/2010/main" val="3735879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a:xfrm>
            <a:off x="685802" y="1932205"/>
            <a:ext cx="4995334" cy="3649134"/>
          </a:xfrm>
        </p:spPr>
        <p:txBody>
          <a:bodyPr>
            <a:normAutofit/>
          </a:bodyPr>
          <a:lstStyle/>
          <a:p>
            <a:r>
              <a:rPr lang="en-US" sz="2400" dirty="0" smtClean="0"/>
              <a:t>Trends </a:t>
            </a:r>
            <a:r>
              <a:rPr lang="en-US" sz="2400" dirty="0"/>
              <a:t>away from </a:t>
            </a:r>
            <a:r>
              <a:rPr lang="en-US" sz="2400" dirty="0" smtClean="0"/>
              <a:t>APRN/MD practices </a:t>
            </a:r>
            <a:r>
              <a:rPr lang="en-US" sz="2400" dirty="0"/>
              <a:t>parallel MD trends, likely in response to required cost/outcomes reporting and anticipation of financial risk-bearing in </a:t>
            </a:r>
            <a:r>
              <a:rPr lang="en-US" sz="2400" dirty="0" smtClean="0"/>
              <a:t>AAPM or MIPs measurement/reporting requirements.</a:t>
            </a:r>
            <a:endParaRPr lang="en-US" sz="2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85947" y="1931677"/>
            <a:ext cx="4866216" cy="3649662"/>
          </a:xfrm>
        </p:spPr>
      </p:pic>
    </p:spTree>
    <p:extLst>
      <p:ext uri="{BB962C8B-B14F-4D97-AF65-F5344CB8AC3E}">
        <p14:creationId xmlns:p14="http://schemas.microsoft.com/office/powerpoint/2010/main" val="344076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43840"/>
            <a:ext cx="10131425" cy="1456267"/>
          </a:xfrm>
        </p:spPr>
        <p:txBody>
          <a:bodyPr/>
          <a:lstStyle/>
          <a:p>
            <a:r>
              <a:rPr lang="en-US" smtClean="0"/>
              <a:t>Implications - practice</a:t>
            </a:r>
            <a:endParaRPr lang="en-US"/>
          </a:p>
        </p:txBody>
      </p:sp>
      <p:sp>
        <p:nvSpPr>
          <p:cNvPr id="3" name="Content Placeholder 2"/>
          <p:cNvSpPr>
            <a:spLocks noGrp="1"/>
          </p:cNvSpPr>
          <p:nvPr>
            <p:ph idx="1"/>
          </p:nvPr>
        </p:nvSpPr>
        <p:spPr>
          <a:xfrm>
            <a:off x="685801" y="1905000"/>
            <a:ext cx="4495799" cy="364913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smtClean="0"/>
              <a:t>Full practice authority for Vermont nurse practitioners includes a 2 year period of collaborative practice with another NP, an MD or a DO.   </a:t>
            </a:r>
          </a:p>
          <a:p>
            <a:pPr marL="0" marR="0" lvl="0" indent="0" defTabSz="914400" eaLnBrk="1" fontAlgn="auto" latinLnBrk="0" hangingPunct="1">
              <a:lnSpc>
                <a:spcPct val="100000"/>
              </a:lnSpc>
              <a:spcBef>
                <a:spcPts val="0"/>
              </a:spcBef>
              <a:spcAft>
                <a:spcPts val="0"/>
              </a:spcAft>
              <a:buClrTx/>
              <a:buSzTx/>
              <a:buFontTx/>
              <a:buNone/>
              <a:tabLst/>
              <a:defRPr/>
            </a:pPr>
            <a:r>
              <a:rPr lang="en-US" sz="2400" smtClean="0"/>
              <a:t>These data suggest that this has not limited  but might have enhanced the growth of the nurse practitioner workforce in the study setting.  </a:t>
            </a:r>
            <a:endParaRPr lang="en-US" sz="24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513" y="2142067"/>
            <a:ext cx="4826000" cy="3175000"/>
          </a:xfrm>
          <a:prstGeom prst="rect">
            <a:avLst/>
          </a:prstGeom>
        </p:spPr>
      </p:pic>
    </p:spTree>
    <p:extLst>
      <p:ext uri="{BB962C8B-B14F-4D97-AF65-F5344CB8AC3E}">
        <p14:creationId xmlns:p14="http://schemas.microsoft.com/office/powerpoint/2010/main" val="2013733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26150"/>
            <a:ext cx="8534400" cy="1507067"/>
          </a:xfrm>
        </p:spPr>
        <p:txBody>
          <a:bodyPr/>
          <a:lstStyle/>
          <a:p>
            <a:r>
              <a:rPr lang="en-US" smtClean="0"/>
              <a:t>LEARNER Objectives</a:t>
            </a:r>
            <a:endParaRPr lang="en-US"/>
          </a:p>
        </p:txBody>
      </p:sp>
      <p:sp>
        <p:nvSpPr>
          <p:cNvPr id="3" name="Content Placeholder 2"/>
          <p:cNvSpPr>
            <a:spLocks noGrp="1"/>
          </p:cNvSpPr>
          <p:nvPr>
            <p:ph idx="1"/>
          </p:nvPr>
        </p:nvSpPr>
        <p:spPr>
          <a:xfrm>
            <a:off x="684212" y="1719469"/>
            <a:ext cx="8534400" cy="3615267"/>
          </a:xfrm>
        </p:spPr>
        <p:txBody>
          <a:bodyPr>
            <a:normAutofit/>
          </a:bodyPr>
          <a:lstStyle/>
          <a:p>
            <a:r>
              <a:rPr lang="en-US" sz="2800" b="1" smtClean="0"/>
              <a:t>Describe </a:t>
            </a:r>
            <a:r>
              <a:rPr lang="en-US" sz="2800" b="1"/>
              <a:t>nurse practitioner (NP) work settings/demographics in a decade of policy changes, including adopting provider risk-bearing for the cost of care. </a:t>
            </a:r>
          </a:p>
          <a:p>
            <a:r>
              <a:rPr lang="en-US" sz="2800" b="1"/>
              <a:t> </a:t>
            </a:r>
            <a:r>
              <a:rPr lang="en-US" sz="2800" b="1" smtClean="0"/>
              <a:t>Describe </a:t>
            </a:r>
            <a:r>
              <a:rPr lang="en-US" sz="2800" b="1"/>
              <a:t>NP work settings/demographic changes in a state </a:t>
            </a:r>
            <a:r>
              <a:rPr lang="en-US" sz="2800" b="1" smtClean="0"/>
              <a:t>that </a:t>
            </a:r>
            <a:r>
              <a:rPr lang="en-US" sz="2800" b="1"/>
              <a:t>adopted administrative rules to enable independent NP practice.</a:t>
            </a:r>
          </a:p>
          <a:p>
            <a:endParaRPr lang="en-US" sz="2800"/>
          </a:p>
        </p:txBody>
      </p:sp>
    </p:spTree>
    <p:extLst>
      <p:ext uri="{BB962C8B-B14F-4D97-AF65-F5344CB8AC3E}">
        <p14:creationId xmlns:p14="http://schemas.microsoft.com/office/powerpoint/2010/main" val="978904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49836"/>
            <a:ext cx="10131425" cy="1456267"/>
          </a:xfrm>
        </p:spPr>
        <p:txBody>
          <a:bodyPr/>
          <a:lstStyle/>
          <a:p>
            <a:r>
              <a:rPr lang="en-US" smtClean="0"/>
              <a:t>Implications - education</a:t>
            </a:r>
            <a:endParaRPr lang="en-US"/>
          </a:p>
        </p:txBody>
      </p:sp>
      <p:sp>
        <p:nvSpPr>
          <p:cNvPr id="3" name="Content Placeholder 2"/>
          <p:cNvSpPr>
            <a:spLocks noGrp="1"/>
          </p:cNvSpPr>
          <p:nvPr>
            <p:ph idx="1"/>
          </p:nvPr>
        </p:nvSpPr>
        <p:spPr>
          <a:xfrm>
            <a:off x="685801" y="2142067"/>
            <a:ext cx="3617975" cy="3649133"/>
          </a:xfrm>
        </p:spPr>
        <p:txBody>
          <a:bodyPr/>
          <a:lstStyle/>
          <a:p>
            <a:pPr lvl="0"/>
            <a:r>
              <a:rPr lang="en-US" sz="2000" smtClean="0"/>
              <a:t>More DNPs than PhD APRNs.</a:t>
            </a:r>
          </a:p>
          <a:p>
            <a:r>
              <a:rPr lang="is-IS" sz="2000" smtClean="0"/>
              <a:t>More NPs </a:t>
            </a:r>
            <a:r>
              <a:rPr lang="is-IS" sz="2000"/>
              <a:t>are </a:t>
            </a:r>
            <a:r>
              <a:rPr lang="is-IS" sz="2000" smtClean="0"/>
              <a:t>working in NP groups. Are </a:t>
            </a:r>
            <a:r>
              <a:rPr lang="is-IS" sz="2000"/>
              <a:t>educational programs preparing NPs for that role?</a:t>
            </a:r>
          </a:p>
          <a:p>
            <a:r>
              <a:rPr lang="is-IS" sz="2000" smtClean="0"/>
              <a:t>Solo NP </a:t>
            </a:r>
            <a:r>
              <a:rPr lang="is-IS" sz="2000"/>
              <a:t>practice </a:t>
            </a:r>
            <a:r>
              <a:rPr lang="is-IS" sz="2000" smtClean="0"/>
              <a:t>continues to be present.  Are there adequate  educational opportunities to prepare NP‘s for this? </a:t>
            </a:r>
            <a:endParaRPr lang="en-US" sz="2000" smtClean="0"/>
          </a:p>
          <a:p>
            <a:pPr lvl="0"/>
            <a:endParaRPr lang="en-US"/>
          </a:p>
          <a:p>
            <a:pPr lvl="0"/>
            <a:endParaRPr lang="en-US"/>
          </a:p>
          <a:p>
            <a:endParaRPr lang="en-US"/>
          </a:p>
        </p:txBody>
      </p:sp>
      <p:pic>
        <p:nvPicPr>
          <p:cNvPr id="4" name="Picture 3"/>
          <p:cNvPicPr>
            <a:picLocks noChangeAspect="1"/>
          </p:cNvPicPr>
          <p:nvPr/>
        </p:nvPicPr>
        <p:blipFill>
          <a:blip r:embed="rId3"/>
          <a:stretch>
            <a:fillRect/>
          </a:stretch>
        </p:blipFill>
        <p:spPr>
          <a:xfrm>
            <a:off x="4686856" y="1706103"/>
            <a:ext cx="6690012" cy="3052318"/>
          </a:xfrm>
          <a:prstGeom prst="rect">
            <a:avLst/>
          </a:prstGeom>
        </p:spPr>
      </p:pic>
    </p:spTree>
    <p:extLst>
      <p:ext uri="{BB962C8B-B14F-4D97-AF65-F5344CB8AC3E}">
        <p14:creationId xmlns:p14="http://schemas.microsoft.com/office/powerpoint/2010/main" val="908070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Implications - policy</a:t>
            </a:r>
            <a:endParaRPr lang="en-US"/>
          </a:p>
        </p:txBody>
      </p:sp>
      <p:sp>
        <p:nvSpPr>
          <p:cNvPr id="3" name="Content Placeholder 2"/>
          <p:cNvSpPr>
            <a:spLocks noGrp="1"/>
          </p:cNvSpPr>
          <p:nvPr>
            <p:ph idx="1"/>
          </p:nvPr>
        </p:nvSpPr>
        <p:spPr>
          <a:xfrm>
            <a:off x="685801" y="2065867"/>
            <a:ext cx="10131425" cy="3649133"/>
          </a:xfrm>
        </p:spPr>
        <p:txBody>
          <a:bodyPr>
            <a:noAutofit/>
          </a:bodyPr>
          <a:lstStyle/>
          <a:p>
            <a:r>
              <a:rPr lang="en-US" sz="3600" smtClean="0"/>
              <a:t>The Federal Trade Commission Staff Report (2014) notes that state policy makers should be wary of limiting scope of practice for nurse practitioners</a:t>
            </a:r>
          </a:p>
          <a:p>
            <a:r>
              <a:rPr lang="en-US" sz="3600" smtClean="0"/>
              <a:t>These data illustrate trends that support access in a state allowing nurse practitioners to practice to their full scope in a setting undergoing dramatic delivery shifts </a:t>
            </a:r>
            <a:endParaRPr lang="en-US" sz="3600"/>
          </a:p>
        </p:txBody>
      </p:sp>
    </p:spTree>
    <p:extLst>
      <p:ext uri="{BB962C8B-B14F-4D97-AF65-F5344CB8AC3E}">
        <p14:creationId xmlns:p14="http://schemas.microsoft.com/office/powerpoint/2010/main" val="1916719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Limitations </a:t>
            </a:r>
            <a:endParaRPr lang="en-US"/>
          </a:p>
        </p:txBody>
      </p:sp>
      <p:sp>
        <p:nvSpPr>
          <p:cNvPr id="4" name="Content Placeholder 3"/>
          <p:cNvSpPr>
            <a:spLocks noGrp="1"/>
          </p:cNvSpPr>
          <p:nvPr>
            <p:ph sz="half" idx="1"/>
          </p:nvPr>
        </p:nvSpPr>
        <p:spPr>
          <a:xfrm>
            <a:off x="685801" y="1758190"/>
            <a:ext cx="4995334" cy="3649134"/>
          </a:xfrm>
        </p:spPr>
        <p:txBody>
          <a:bodyPr>
            <a:normAutofit fontScale="85000" lnSpcReduction="10000"/>
          </a:bodyPr>
          <a:lstStyle/>
          <a:p>
            <a:r>
              <a:rPr lang="en-US" sz="2400" smtClean="0"/>
              <a:t>Small rural state, limits generalizability</a:t>
            </a:r>
          </a:p>
          <a:p>
            <a:pPr lvl="1"/>
            <a:r>
              <a:rPr lang="en-US" sz="2200" smtClean="0"/>
              <a:t>Small numbers overall</a:t>
            </a:r>
          </a:p>
          <a:p>
            <a:r>
              <a:rPr lang="en-US" sz="2400" smtClean="0"/>
              <a:t>Many factors likely influence the NP workforce</a:t>
            </a:r>
          </a:p>
          <a:p>
            <a:pPr lvl="1"/>
            <a:r>
              <a:rPr lang="en-US" sz="2200" smtClean="0"/>
              <a:t>Descriptive study of two cohorts—unable to tease out interaction effects </a:t>
            </a:r>
          </a:p>
          <a:p>
            <a:r>
              <a:rPr lang="en-US" sz="2400" smtClean="0"/>
              <a:t>80% response rate in 2005—are non-responders different than responders?</a:t>
            </a:r>
          </a:p>
          <a:p>
            <a:r>
              <a:rPr lang="en-US" sz="2400" smtClean="0"/>
              <a:t>Instrument has some inherent limitations, e.g., measures headcount not FTEs</a:t>
            </a:r>
          </a:p>
          <a:p>
            <a:endParaRPr lang="en-US" sz="240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6117" y="1916949"/>
            <a:ext cx="4995862" cy="3331615"/>
          </a:xfrm>
        </p:spPr>
      </p:pic>
    </p:spTree>
    <p:extLst>
      <p:ext uri="{BB962C8B-B14F-4D97-AF65-F5344CB8AC3E}">
        <p14:creationId xmlns:p14="http://schemas.microsoft.com/office/powerpoint/2010/main" val="2104322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9875"/>
            <a:ext cx="10131425" cy="1456267"/>
          </a:xfrm>
        </p:spPr>
        <p:txBody>
          <a:bodyPr/>
          <a:lstStyle/>
          <a:p>
            <a:r>
              <a:rPr lang="en-US" smtClean="0"/>
              <a:t>Further research</a:t>
            </a:r>
            <a:endParaRPr lang="en-US"/>
          </a:p>
        </p:txBody>
      </p:sp>
      <p:sp>
        <p:nvSpPr>
          <p:cNvPr id="3" name="Content Placeholder 2"/>
          <p:cNvSpPr>
            <a:spLocks noGrp="1"/>
          </p:cNvSpPr>
          <p:nvPr>
            <p:ph sz="half" idx="1"/>
          </p:nvPr>
        </p:nvSpPr>
        <p:spPr>
          <a:xfrm>
            <a:off x="844019" y="2065867"/>
            <a:ext cx="5211872" cy="4021112"/>
          </a:xfrm>
        </p:spPr>
        <p:txBody>
          <a:bodyPr>
            <a:normAutofit fontScale="92500" lnSpcReduction="10000"/>
          </a:bodyPr>
          <a:lstStyle/>
          <a:p>
            <a:r>
              <a:rPr lang="en-US" sz="2000" smtClean="0"/>
              <a:t>Does the increase in nurse practitioners impact access to primary care?</a:t>
            </a:r>
          </a:p>
          <a:p>
            <a:r>
              <a:rPr lang="en-US" sz="2000"/>
              <a:t>Does </a:t>
            </a:r>
            <a:r>
              <a:rPr lang="en-US" sz="2000" smtClean="0"/>
              <a:t>access vary </a:t>
            </a:r>
            <a:r>
              <a:rPr lang="en-US" sz="2000"/>
              <a:t>by payer type?</a:t>
            </a:r>
          </a:p>
          <a:p>
            <a:pPr lvl="1"/>
            <a:r>
              <a:rPr lang="en-US" sz="2000" smtClean="0"/>
              <a:t>Richards and Polsky (2016) found that states with broader NP scope had easier access to primary care, using the ”secret shopper” approach</a:t>
            </a:r>
          </a:p>
          <a:p>
            <a:pPr lvl="1"/>
            <a:r>
              <a:rPr lang="en-US" sz="2000" smtClean="0"/>
              <a:t>Access is to be evaluated as part of the testing of the All-Payer Mode, but the planned approach is a telephone survey of patient self report;  regrettably, much of the planned evaluation uses the term “physician” </a:t>
            </a:r>
          </a:p>
          <a:p>
            <a:pPr lvl="1"/>
            <a:endParaRPr lang="en-US" smtClean="0"/>
          </a:p>
          <a:p>
            <a:pPr lvl="1"/>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6360" y="1947195"/>
            <a:ext cx="4337403" cy="3253052"/>
          </a:xfrm>
        </p:spPr>
      </p:pic>
    </p:spTree>
    <p:extLst>
      <p:ext uri="{BB962C8B-B14F-4D97-AF65-F5344CB8AC3E}">
        <p14:creationId xmlns:p14="http://schemas.microsoft.com/office/powerpoint/2010/main" val="528415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Further REsearch</a:t>
            </a:r>
            <a:endParaRPr lang="en-US"/>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51010" y="1969751"/>
            <a:ext cx="4866216" cy="3649662"/>
          </a:xfrm>
        </p:spPr>
      </p:pic>
      <p:sp>
        <p:nvSpPr>
          <p:cNvPr id="5" name="Rectangle 4"/>
          <p:cNvSpPr/>
          <p:nvPr/>
        </p:nvSpPr>
        <p:spPr>
          <a:xfrm>
            <a:off x="685801" y="2141538"/>
            <a:ext cx="4357141" cy="3477875"/>
          </a:xfrm>
          <a:prstGeom prst="rect">
            <a:avLst/>
          </a:prstGeom>
        </p:spPr>
        <p:txBody>
          <a:bodyPr wrap="square">
            <a:spAutoFit/>
          </a:bodyPr>
          <a:lstStyle/>
          <a:p>
            <a:r>
              <a:rPr lang="en-US" sz="2000"/>
              <a:t>To what extent are NP </a:t>
            </a:r>
            <a:r>
              <a:rPr lang="en-US" sz="2000" smtClean="0"/>
              <a:t>opportunities emerging </a:t>
            </a:r>
            <a:r>
              <a:rPr lang="en-US" sz="2000"/>
              <a:t>because MDs are not choosing primary care or are unwilling to adopt the IT, quality, and reporting infrastructure advanced alternative payment models require</a:t>
            </a:r>
            <a:r>
              <a:rPr lang="en-US" sz="2000" smtClean="0"/>
              <a:t>?</a:t>
            </a:r>
          </a:p>
          <a:p>
            <a:endParaRPr lang="en-US" sz="2000"/>
          </a:p>
          <a:p>
            <a:endParaRPr lang="en-US" sz="2000"/>
          </a:p>
          <a:p>
            <a:r>
              <a:rPr lang="en-US" sz="2000"/>
              <a:t>This study looks only at numbers of NPs.  Analysis of NP roles in emerging </a:t>
            </a:r>
            <a:r>
              <a:rPr lang="en-US" sz="2000" smtClean="0"/>
              <a:t>delivery </a:t>
            </a:r>
            <a:r>
              <a:rPr lang="en-US" sz="2000"/>
              <a:t>models is essential. </a:t>
            </a:r>
          </a:p>
        </p:txBody>
      </p:sp>
    </p:spTree>
    <p:extLst>
      <p:ext uri="{BB962C8B-B14F-4D97-AF65-F5344CB8AC3E}">
        <p14:creationId xmlns:p14="http://schemas.microsoft.com/office/powerpoint/2010/main" val="772764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424" y="-221212"/>
            <a:ext cx="3352124" cy="1456267"/>
          </a:xfrm>
        </p:spPr>
        <p:txBody>
          <a:bodyPr/>
          <a:lstStyle/>
          <a:p>
            <a:pPr algn="ctr"/>
            <a:r>
              <a:rPr lang="en-US" b="1" smtClean="0"/>
              <a:t>Questions????</a:t>
            </a:r>
            <a:endParaRPr lang="en-US" b="1"/>
          </a:p>
        </p:txBody>
      </p:sp>
      <p:sp>
        <p:nvSpPr>
          <p:cNvPr id="3" name="Content Placeholder 2"/>
          <p:cNvSpPr>
            <a:spLocks noGrp="1"/>
          </p:cNvSpPr>
          <p:nvPr>
            <p:ph sz="half" idx="1"/>
          </p:nvPr>
        </p:nvSpPr>
        <p:spPr>
          <a:xfrm>
            <a:off x="1702297" y="3143803"/>
            <a:ext cx="3901189" cy="4007371"/>
          </a:xfrm>
        </p:spPr>
        <p:txBody>
          <a:bodyPr>
            <a:normAutofit fontScale="70000" lnSpcReduction="20000"/>
          </a:bodyPr>
          <a:lstStyle/>
          <a:p>
            <a:pPr marL="0" indent="0">
              <a:buNone/>
            </a:pPr>
            <a:r>
              <a:rPr lang="en-US" sz="2300"/>
              <a:t>Mary Val Palumbo DNP, APRN, GNP-BC</a:t>
            </a:r>
          </a:p>
          <a:p>
            <a:pPr marL="0" indent="0">
              <a:buNone/>
            </a:pPr>
            <a:r>
              <a:rPr lang="en-US" sz="2300"/>
              <a:t>Associate Professor</a:t>
            </a:r>
          </a:p>
          <a:p>
            <a:pPr marL="0" indent="0">
              <a:buNone/>
            </a:pPr>
            <a:r>
              <a:rPr lang="en-US" sz="2300"/>
              <a:t>Department of Nursing</a:t>
            </a:r>
          </a:p>
          <a:p>
            <a:pPr marL="0" indent="0">
              <a:buNone/>
            </a:pPr>
            <a:r>
              <a:rPr lang="en-US" sz="2300"/>
              <a:t>University of Vermont</a:t>
            </a:r>
          </a:p>
          <a:p>
            <a:pPr marL="0" indent="0">
              <a:buNone/>
            </a:pPr>
            <a:r>
              <a:rPr lang="en-US" sz="2300"/>
              <a:t>AHEC Nursing Workforce Initiatives</a:t>
            </a:r>
          </a:p>
          <a:p>
            <a:pPr marL="0" indent="0">
              <a:buNone/>
            </a:pPr>
            <a:r>
              <a:rPr lang="en-US" sz="2300"/>
              <a:t>Co-Chair Vermont Action Coalition</a:t>
            </a:r>
          </a:p>
          <a:p>
            <a:pPr marL="0" indent="0">
              <a:buNone/>
            </a:pPr>
            <a:r>
              <a:rPr lang="en-US" sz="2300"/>
              <a:t>106 </a:t>
            </a:r>
            <a:r>
              <a:rPr lang="en-US" sz="2300" err="1"/>
              <a:t>Carrigan</a:t>
            </a:r>
            <a:r>
              <a:rPr lang="en-US" sz="2300"/>
              <a:t> Drive</a:t>
            </a:r>
          </a:p>
          <a:p>
            <a:pPr marL="0" indent="0">
              <a:buNone/>
            </a:pPr>
            <a:r>
              <a:rPr lang="en-US" sz="2300"/>
              <a:t>Rowell 231E</a:t>
            </a:r>
          </a:p>
          <a:p>
            <a:pPr marL="0" indent="0">
              <a:buNone/>
            </a:pPr>
            <a:r>
              <a:rPr lang="en-US" sz="2300"/>
              <a:t>Burlington VT 05405-0068</a:t>
            </a:r>
          </a:p>
          <a:p>
            <a:pPr marL="0" indent="0">
              <a:buNone/>
            </a:pPr>
            <a:r>
              <a:rPr lang="en-US" sz="2300"/>
              <a:t>(802) </a:t>
            </a:r>
            <a:r>
              <a:rPr lang="en-US" sz="2300" smtClean="0"/>
              <a:t>656-0023</a:t>
            </a:r>
          </a:p>
          <a:p>
            <a:pPr marL="0" indent="0">
              <a:buNone/>
            </a:pPr>
            <a:r>
              <a:rPr lang="en-US" sz="2300" smtClean="0">
                <a:hlinkClick r:id="rId2"/>
              </a:rPr>
              <a:t>Mary.palumbo@uvm.edu</a:t>
            </a:r>
            <a:r>
              <a:rPr lang="en-US" sz="2300" smtClean="0"/>
              <a:t>  </a:t>
            </a:r>
            <a:endParaRPr lang="en-US" sz="2300"/>
          </a:p>
          <a:p>
            <a:pPr marL="0" indent="0">
              <a:buNone/>
            </a:pPr>
            <a:r>
              <a:rPr lang="en-US"/>
              <a:t> </a:t>
            </a:r>
          </a:p>
          <a:p>
            <a:pPr marL="0" indent="0">
              <a:buNone/>
            </a:pPr>
            <a:endParaRPr lang="en-US"/>
          </a:p>
        </p:txBody>
      </p:sp>
      <p:sp>
        <p:nvSpPr>
          <p:cNvPr id="4" name="Content Placeholder 3"/>
          <p:cNvSpPr>
            <a:spLocks noGrp="1"/>
          </p:cNvSpPr>
          <p:nvPr>
            <p:ph sz="half" idx="2"/>
          </p:nvPr>
        </p:nvSpPr>
        <p:spPr>
          <a:xfrm>
            <a:off x="5721591" y="1498356"/>
            <a:ext cx="3576938" cy="3649133"/>
          </a:xfrm>
        </p:spPr>
        <p:txBody>
          <a:bodyPr>
            <a:normAutofit fontScale="70000" lnSpcReduction="20000"/>
          </a:bodyPr>
          <a:lstStyle/>
          <a:p>
            <a:pPr marL="0" indent="0">
              <a:buNone/>
            </a:pPr>
            <a:r>
              <a:rPr lang="en-US" sz="2600"/>
              <a:t>Betty </a:t>
            </a:r>
            <a:r>
              <a:rPr lang="en-US" sz="2600" err="1"/>
              <a:t>Rambur</a:t>
            </a:r>
            <a:r>
              <a:rPr lang="en-US" sz="2600"/>
              <a:t>, PhD, RN, FAAN</a:t>
            </a:r>
          </a:p>
          <a:p>
            <a:pPr marL="0" indent="0">
              <a:buNone/>
            </a:pPr>
            <a:r>
              <a:rPr lang="en-US" sz="2600" err="1"/>
              <a:t>Routhier</a:t>
            </a:r>
            <a:r>
              <a:rPr lang="en-US" sz="2600"/>
              <a:t> Endowed Chair for Practice</a:t>
            </a:r>
          </a:p>
          <a:p>
            <a:pPr marL="0" indent="0">
              <a:buNone/>
            </a:pPr>
            <a:r>
              <a:rPr lang="en-US" sz="2600"/>
              <a:t>Professor of Nursing</a:t>
            </a:r>
          </a:p>
          <a:p>
            <a:pPr marL="0" indent="0">
              <a:buNone/>
            </a:pPr>
            <a:r>
              <a:rPr lang="en-US" sz="2600"/>
              <a:t>College of Nursing</a:t>
            </a:r>
          </a:p>
          <a:p>
            <a:pPr marL="0" indent="0">
              <a:buNone/>
            </a:pPr>
            <a:r>
              <a:rPr lang="en-US" sz="2600"/>
              <a:t>White Hall</a:t>
            </a:r>
          </a:p>
          <a:p>
            <a:pPr marL="0" indent="0">
              <a:buNone/>
            </a:pPr>
            <a:r>
              <a:rPr lang="en-US" sz="2600"/>
              <a:t>39 Butterfield Road</a:t>
            </a:r>
          </a:p>
          <a:p>
            <a:pPr marL="0" indent="0">
              <a:buNone/>
            </a:pPr>
            <a:r>
              <a:rPr lang="en-US" sz="2600"/>
              <a:t>University of Rhode Island</a:t>
            </a:r>
          </a:p>
          <a:p>
            <a:pPr marL="0" indent="0">
              <a:buNone/>
            </a:pPr>
            <a:r>
              <a:rPr lang="en-US" sz="2600"/>
              <a:t>Kingstown, RI 02881 USA</a:t>
            </a:r>
          </a:p>
          <a:p>
            <a:pPr marL="0" indent="0">
              <a:buNone/>
            </a:pPr>
            <a:r>
              <a:rPr lang="en-US" sz="2600" smtClean="0"/>
              <a:t>brambur@uri.edu</a:t>
            </a:r>
            <a:endParaRPr lang="en-US" sz="2600"/>
          </a:p>
          <a:p>
            <a:pPr marL="0" indent="0">
              <a:buNone/>
            </a:pPr>
            <a:endParaRPr lang="en-US"/>
          </a:p>
        </p:txBody>
      </p:sp>
      <p:pic>
        <p:nvPicPr>
          <p:cNvPr id="5" name="Picture 4"/>
          <p:cNvPicPr>
            <a:picLocks noChangeAspect="1"/>
          </p:cNvPicPr>
          <p:nvPr/>
        </p:nvPicPr>
        <p:blipFill>
          <a:blip r:embed="rId3"/>
          <a:stretch>
            <a:fillRect/>
          </a:stretch>
        </p:blipFill>
        <p:spPr>
          <a:xfrm>
            <a:off x="8773873" y="3652956"/>
            <a:ext cx="2817446" cy="28174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82" y="1089986"/>
            <a:ext cx="4130795" cy="1788125"/>
          </a:xfrm>
          <a:prstGeom prst="rect">
            <a:avLst/>
          </a:prstGeom>
        </p:spPr>
      </p:pic>
    </p:spTree>
    <p:extLst>
      <p:ext uri="{BB962C8B-B14F-4D97-AF65-F5344CB8AC3E}">
        <p14:creationId xmlns:p14="http://schemas.microsoft.com/office/powerpoint/2010/main" val="2058627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PURPOSE</a:t>
            </a:r>
            <a:endParaRPr lang="en-US"/>
          </a:p>
        </p:txBody>
      </p:sp>
      <p:sp>
        <p:nvSpPr>
          <p:cNvPr id="5" name="Vertical Text Placeholder 4"/>
          <p:cNvSpPr>
            <a:spLocks noGrp="1"/>
          </p:cNvSpPr>
          <p:nvPr>
            <p:ph sz="half" idx="1"/>
          </p:nvPr>
        </p:nvSpPr>
        <p:spPr/>
        <p:txBody>
          <a:bodyPr>
            <a:normAutofit/>
          </a:bodyPr>
          <a:lstStyle/>
          <a:p>
            <a:pPr marL="0" indent="0">
              <a:buNone/>
            </a:pPr>
            <a:r>
              <a:rPr lang="en-US" sz="2400"/>
              <a:t>To describe NP practice in a decade of policy changes that include the Patient Protection and Affordable Care Act of 2010 (ACA), Administrative Rule changes enabling independent NP practice (2011), and legislatively supported steps away from fee-for-service and to </a:t>
            </a:r>
            <a:r>
              <a:rPr lang="en-US" sz="2400" smtClean="0"/>
              <a:t> </a:t>
            </a:r>
            <a:r>
              <a:rPr lang="en-US" sz="2400"/>
              <a:t>value-based care (2011).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0489" y="1968951"/>
            <a:ext cx="5253857" cy="3822250"/>
          </a:xfrm>
        </p:spPr>
      </p:pic>
    </p:spTree>
    <p:extLst>
      <p:ext uri="{BB962C8B-B14F-4D97-AF65-F5344CB8AC3E}">
        <p14:creationId xmlns:p14="http://schemas.microsoft.com/office/powerpoint/2010/main" val="1767561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a:p>
        </p:txBody>
      </p:sp>
      <p:sp>
        <p:nvSpPr>
          <p:cNvPr id="3" name="Content Placeholder 2"/>
          <p:cNvSpPr>
            <a:spLocks noGrp="1"/>
          </p:cNvSpPr>
          <p:nvPr>
            <p:ph idx="1"/>
          </p:nvPr>
        </p:nvSpPr>
        <p:spPr/>
        <p:txBody>
          <a:bodyPr>
            <a:normAutofit/>
          </a:bodyPr>
          <a:lstStyle/>
          <a:p>
            <a:r>
              <a:rPr lang="en-US" sz="2400"/>
              <a:t>Health reform toward the Triple Aim requires robust primary care integrated with behavioral health and enhanced care coordination. Advanced Alternative Payment Models (AAPMs) layer additional provider accountability for cost-of-care and, through laws like Medicare Access and CHIP Reauthorization Act (MACRA), AAPMs offer financially incentivized approaches to value-based care delivery. </a:t>
            </a:r>
          </a:p>
        </p:txBody>
      </p:sp>
    </p:spTree>
    <p:extLst>
      <p:ext uri="{BB962C8B-B14F-4D97-AF65-F5344CB8AC3E}">
        <p14:creationId xmlns:p14="http://schemas.microsoft.com/office/powerpoint/2010/main" val="415670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 :Additional context</a:t>
            </a:r>
            <a:endParaRPr lang="en-US"/>
          </a:p>
        </p:txBody>
      </p:sp>
      <p:sp>
        <p:nvSpPr>
          <p:cNvPr id="3" name="Content Placeholder 2"/>
          <p:cNvSpPr>
            <a:spLocks noGrp="1"/>
          </p:cNvSpPr>
          <p:nvPr>
            <p:ph idx="1"/>
          </p:nvPr>
        </p:nvSpPr>
        <p:spPr/>
        <p:txBody>
          <a:bodyPr>
            <a:normAutofit/>
          </a:bodyPr>
          <a:lstStyle/>
          <a:p>
            <a:r>
              <a:rPr lang="en-US" sz="2400" smtClean="0"/>
              <a:t>Setting is an early adopter of care coordination for chronic conditions (2006), which became the basis for a statewide primary care focused patient centered medical home program called </a:t>
            </a:r>
            <a:r>
              <a:rPr lang="en-US" sz="2400" i="1" smtClean="0"/>
              <a:t>Vermont Blueprint for Health</a:t>
            </a:r>
          </a:p>
          <a:p>
            <a:pPr lvl="1"/>
            <a:r>
              <a:rPr lang="en-US" sz="2400" smtClean="0"/>
              <a:t>Includes payment for residential support program initially termed </a:t>
            </a:r>
            <a:r>
              <a:rPr lang="en-US" sz="2400" i="1" smtClean="0"/>
              <a:t>Seniors Aging Safely at Home</a:t>
            </a:r>
            <a:r>
              <a:rPr lang="en-US" sz="2400" smtClean="0"/>
              <a:t>, now </a:t>
            </a:r>
            <a:r>
              <a:rPr lang="en-US" sz="2400" i="1" smtClean="0"/>
              <a:t>Support and Services at Home</a:t>
            </a:r>
          </a:p>
        </p:txBody>
      </p:sp>
    </p:spTree>
    <p:extLst>
      <p:ext uri="{BB962C8B-B14F-4D97-AF65-F5344CB8AC3E}">
        <p14:creationId xmlns:p14="http://schemas.microsoft.com/office/powerpoint/2010/main" val="395756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 :Additional context</a:t>
            </a:r>
          </a:p>
        </p:txBody>
      </p:sp>
      <p:sp>
        <p:nvSpPr>
          <p:cNvPr id="3" name="Content Placeholder 2"/>
          <p:cNvSpPr>
            <a:spLocks noGrp="1"/>
          </p:cNvSpPr>
          <p:nvPr>
            <p:ph idx="1"/>
          </p:nvPr>
        </p:nvSpPr>
        <p:spPr/>
        <p:txBody>
          <a:bodyPr>
            <a:noAutofit/>
          </a:bodyPr>
          <a:lstStyle/>
          <a:p>
            <a:r>
              <a:rPr lang="en-US" sz="2400"/>
              <a:t>Aggressive movement toward electronic health record interoperability in all settings, Vermont Technology Leaders (VITL)</a:t>
            </a:r>
          </a:p>
          <a:p>
            <a:r>
              <a:rPr lang="en-US" sz="2400"/>
              <a:t>Legislatively authorized move away from Fee-for Service</a:t>
            </a:r>
          </a:p>
          <a:p>
            <a:pPr lvl="1"/>
            <a:r>
              <a:rPr lang="en-US" sz="2400"/>
              <a:t>$45 M SIM grant testing bundled payments and Accountable Care Organizations</a:t>
            </a:r>
          </a:p>
          <a:p>
            <a:pPr lvl="1"/>
            <a:r>
              <a:rPr lang="en-US" sz="2400"/>
              <a:t>Legislatively supported Single Payer that evolved to an All Payer, Total Cost of Care Model </a:t>
            </a:r>
          </a:p>
          <a:p>
            <a:r>
              <a:rPr lang="en-US" sz="2400"/>
              <a:t>Empirical testing of behavioral health integration ($</a:t>
            </a:r>
            <a:r>
              <a:rPr lang="en-US" sz="2400" smtClean="0"/>
              <a:t>18.5 </a:t>
            </a:r>
            <a:r>
              <a:rPr lang="en-US" sz="2400"/>
              <a:t>M, </a:t>
            </a:r>
            <a:r>
              <a:rPr lang="en-US" sz="2400" smtClean="0"/>
              <a:t>PCORI grant</a:t>
            </a:r>
            <a:r>
              <a:rPr lang="en-US" sz="2400"/>
              <a:t>, </a:t>
            </a:r>
            <a:r>
              <a:rPr lang="en-US" sz="2400" err="1"/>
              <a:t>Littenberg</a:t>
            </a:r>
            <a:r>
              <a:rPr lang="en-US" sz="2400"/>
              <a:t> PI</a:t>
            </a:r>
            <a:r>
              <a:rPr lang="en-US" sz="2400" smtClean="0"/>
              <a:t>)</a:t>
            </a:r>
            <a:endParaRPr lang="en-US" sz="2400"/>
          </a:p>
        </p:txBody>
      </p:sp>
    </p:spTree>
    <p:extLst>
      <p:ext uri="{BB962C8B-B14F-4D97-AF65-F5344CB8AC3E}">
        <p14:creationId xmlns:p14="http://schemas.microsoft.com/office/powerpoint/2010/main" val="1129371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  - Full Practice for VT. APRN</a:t>
            </a:r>
            <a:r>
              <a:rPr lang="en-US" sz="2400" smtClean="0"/>
              <a:t>s</a:t>
            </a:r>
            <a:endParaRPr lang="en-US"/>
          </a:p>
        </p:txBody>
      </p:sp>
      <p:sp>
        <p:nvSpPr>
          <p:cNvPr id="3" name="Content Placeholder 2"/>
          <p:cNvSpPr>
            <a:spLocks noGrp="1"/>
          </p:cNvSpPr>
          <p:nvPr>
            <p:ph idx="1"/>
          </p:nvPr>
        </p:nvSpPr>
        <p:spPr>
          <a:xfrm>
            <a:off x="484323" y="1961971"/>
            <a:ext cx="5065711" cy="4010760"/>
          </a:xfrm>
        </p:spPr>
        <p:txBody>
          <a:bodyPr/>
          <a:lstStyle/>
          <a:p>
            <a:r>
              <a:rPr lang="en-US" sz="2400" smtClean="0"/>
              <a:t>June 1, 2011 - VT Nurse Practice </a:t>
            </a:r>
            <a:r>
              <a:rPr lang="en-US" sz="2400"/>
              <a:t>A</a:t>
            </a:r>
            <a:r>
              <a:rPr lang="en-US" sz="2400" smtClean="0"/>
              <a:t>ct was changed to support full practice authority for VT NPs</a:t>
            </a:r>
          </a:p>
          <a:p>
            <a:r>
              <a:rPr lang="en-US" sz="2400" smtClean="0"/>
              <a:t>Collaborative </a:t>
            </a:r>
            <a:r>
              <a:rPr lang="en-US" sz="2400"/>
              <a:t>practice agreement </a:t>
            </a:r>
            <a:r>
              <a:rPr lang="en-US" sz="2400" smtClean="0"/>
              <a:t>with another NP, MD or DO is </a:t>
            </a:r>
            <a:r>
              <a:rPr lang="en-US" sz="2400"/>
              <a:t>required until the APRN has completed the 2400-hour and 2-year transition to practice </a:t>
            </a:r>
            <a:r>
              <a:rPr lang="en-US" sz="2400" smtClean="0"/>
              <a:t>period</a:t>
            </a:r>
          </a:p>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458" y="2417735"/>
            <a:ext cx="4904352" cy="2758698"/>
          </a:xfrm>
          <a:prstGeom prst="rect">
            <a:avLst/>
          </a:prstGeom>
        </p:spPr>
      </p:pic>
    </p:spTree>
    <p:extLst>
      <p:ext uri="{BB962C8B-B14F-4D97-AF65-F5344CB8AC3E}">
        <p14:creationId xmlns:p14="http://schemas.microsoft.com/office/powerpoint/2010/main" val="405100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Methods</a:t>
            </a:r>
            <a:endParaRPr lang="en-US"/>
          </a:p>
        </p:txBody>
      </p:sp>
      <p:sp>
        <p:nvSpPr>
          <p:cNvPr id="5" name="Content Placeholder 4"/>
          <p:cNvSpPr>
            <a:spLocks noGrp="1"/>
          </p:cNvSpPr>
          <p:nvPr>
            <p:ph sz="half" idx="1"/>
          </p:nvPr>
        </p:nvSpPr>
        <p:spPr>
          <a:xfrm>
            <a:off x="685801" y="2048101"/>
            <a:ext cx="4995334" cy="3649134"/>
          </a:xfrm>
        </p:spPr>
        <p:txBody>
          <a:bodyPr>
            <a:normAutofit/>
          </a:bodyPr>
          <a:lstStyle/>
          <a:p>
            <a:r>
              <a:rPr lang="en-US" sz="2400"/>
              <a:t>This secondary analysis design study compared decadal reliensure self-report Minimum Data Set NP workforce data (2005 n =260 80% response rate, 2015 n= 456; 100% response </a:t>
            </a:r>
            <a:r>
              <a:rPr lang="en-US" sz="2400" smtClean="0"/>
              <a:t>rate).  Only </a:t>
            </a:r>
            <a:r>
              <a:rPr lang="en-US" sz="2400"/>
              <a:t>NPs who currently reported working in-state were analyzed.</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9598" y="2313012"/>
            <a:ext cx="4107549" cy="3350896"/>
          </a:xfrm>
        </p:spPr>
      </p:pic>
    </p:spTree>
    <p:extLst>
      <p:ext uri="{BB962C8B-B14F-4D97-AF65-F5344CB8AC3E}">
        <p14:creationId xmlns:p14="http://schemas.microsoft.com/office/powerpoint/2010/main" val="594590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655" y="227829"/>
            <a:ext cx="10131425" cy="1456267"/>
          </a:xfrm>
        </p:spPr>
        <p:txBody>
          <a:bodyPr/>
          <a:lstStyle/>
          <a:p>
            <a:r>
              <a:rPr lang="en-US" b="1" smtClean="0"/>
              <a:t>results</a:t>
            </a:r>
            <a:endParaRPr lang="en-US" b="1"/>
          </a:p>
        </p:txBody>
      </p:sp>
      <p:sp>
        <p:nvSpPr>
          <p:cNvPr id="3" name="Content Placeholder 2"/>
          <p:cNvSpPr>
            <a:spLocks noGrp="1"/>
          </p:cNvSpPr>
          <p:nvPr>
            <p:ph sz="half" idx="1"/>
          </p:nvPr>
        </p:nvSpPr>
        <p:spPr>
          <a:xfrm>
            <a:off x="442655" y="1710080"/>
            <a:ext cx="3331324" cy="3649134"/>
          </a:xfrm>
        </p:spPr>
        <p:txBody>
          <a:bodyPr>
            <a:noAutofit/>
          </a:bodyPr>
          <a:lstStyle/>
          <a:p>
            <a:pPr marL="0" indent="0">
              <a:buNone/>
            </a:pPr>
            <a:r>
              <a:rPr lang="en-US" sz="2400"/>
              <a:t>T</a:t>
            </a:r>
            <a:r>
              <a:rPr lang="en-US" sz="2400" smtClean="0"/>
              <a:t>here </a:t>
            </a:r>
            <a:r>
              <a:rPr lang="en-US" sz="2400"/>
              <a:t>was </a:t>
            </a:r>
            <a:r>
              <a:rPr lang="en-US" sz="2400" smtClean="0"/>
              <a:t>a sizable headcount increase </a:t>
            </a:r>
            <a:r>
              <a:rPr lang="en-US" sz="2400"/>
              <a:t>in working </a:t>
            </a:r>
            <a:r>
              <a:rPr lang="en-US" sz="2400" smtClean="0"/>
              <a:t>NPs over the decade.  </a:t>
            </a:r>
          </a:p>
          <a:p>
            <a:pPr marL="0" indent="0">
              <a:buNone/>
            </a:pPr>
            <a:r>
              <a:rPr lang="en-US" sz="2400" smtClean="0"/>
              <a:t>Statistically </a:t>
            </a:r>
            <a:r>
              <a:rPr lang="en-US" sz="2400"/>
              <a:t>unchanged was the mean age, </a:t>
            </a:r>
            <a:r>
              <a:rPr lang="en-US" sz="2400" smtClean="0"/>
              <a:t>gender, race (95% white).</a:t>
            </a:r>
            <a:endParaRPr lang="en-US" sz="2400"/>
          </a:p>
          <a:p>
            <a:pPr marL="0" indent="0">
              <a:buNone/>
            </a:pPr>
            <a:r>
              <a:rPr lang="en-US" sz="2400"/>
              <a:t>2005  MEAN AGE 49 2015  MEAN AGE 50</a:t>
            </a:r>
          </a:p>
          <a:p>
            <a:pPr marL="0" indent="0">
              <a:buNone/>
            </a:pPr>
            <a:endParaRPr lang="en-US" sz="240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634672853"/>
              </p:ext>
            </p:extLst>
          </p:nvPr>
        </p:nvGraphicFramePr>
        <p:xfrm>
          <a:off x="4156365" y="533400"/>
          <a:ext cx="8196348" cy="595052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414441" y="4544236"/>
            <a:ext cx="698269" cy="400110"/>
          </a:xfrm>
          <a:prstGeom prst="rect">
            <a:avLst/>
          </a:prstGeom>
          <a:noFill/>
        </p:spPr>
        <p:txBody>
          <a:bodyPr wrap="square" rtlCol="0">
            <a:spAutoFit/>
          </a:bodyPr>
          <a:lstStyle/>
          <a:p>
            <a:r>
              <a:rPr lang="en-US" sz="2000" smtClean="0"/>
              <a:t>   5%</a:t>
            </a:r>
            <a:endParaRPr lang="en-US" sz="2000"/>
          </a:p>
        </p:txBody>
      </p:sp>
    </p:spTree>
    <p:extLst>
      <p:ext uri="{BB962C8B-B14F-4D97-AF65-F5344CB8AC3E}">
        <p14:creationId xmlns:p14="http://schemas.microsoft.com/office/powerpoint/2010/main" val="1040989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7764</TotalTime>
  <Words>1298</Words>
  <Application>Microsoft Macintosh PowerPoint</Application>
  <PresentationFormat>Widescreen</PresentationFormat>
  <Paragraphs>157</Paragraphs>
  <Slides>25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Calibri Light</vt:lpstr>
      <vt:lpstr>Arial</vt:lpstr>
      <vt:lpstr>Celestial</vt:lpstr>
      <vt:lpstr>Nurse Practitioner Workforce Shifts in a Decade of Policy, Payment, and Practice Changes:   a 2005-2015 comparison </vt:lpstr>
      <vt:lpstr>LEARNER Objectives</vt:lpstr>
      <vt:lpstr>PURPOSE</vt:lpstr>
      <vt:lpstr>Background</vt:lpstr>
      <vt:lpstr>Background :Additional context</vt:lpstr>
      <vt:lpstr>Background :Additional context</vt:lpstr>
      <vt:lpstr>Background  - Full Practice for VT. APRNs</vt:lpstr>
      <vt:lpstr>Methods</vt:lpstr>
      <vt:lpstr>results</vt:lpstr>
      <vt:lpstr>Results</vt:lpstr>
      <vt:lpstr>RESULTS</vt:lpstr>
      <vt:lpstr>results</vt:lpstr>
      <vt:lpstr>Results</vt:lpstr>
      <vt:lpstr>Conclusions</vt:lpstr>
      <vt:lpstr>conclusions</vt:lpstr>
      <vt:lpstr>Conclusions/Discussion</vt:lpstr>
      <vt:lpstr>Conclusions/Discussion</vt:lpstr>
      <vt:lpstr>conclusions</vt:lpstr>
      <vt:lpstr>Implications - practice</vt:lpstr>
      <vt:lpstr>Implications - education</vt:lpstr>
      <vt:lpstr>Implications - policy</vt:lpstr>
      <vt:lpstr>Limitations </vt:lpstr>
      <vt:lpstr>Further research</vt:lpstr>
      <vt:lpstr>Further REsearch</vt:lpstr>
      <vt:lpstr>Questions????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Practitioner Workforce Shifts in a Decade of Policy, Payment, and Practice Changes:  a 2005-2015 comparison.</dc:title>
  <dc:creator>Palumbo, Mary Val</dc:creator>
  <cp:lastModifiedBy>Palumbo, Mary Val</cp:lastModifiedBy>
  <cp:revision>66</cp:revision>
  <dcterms:created xsi:type="dcterms:W3CDTF">2017-04-20T11:02:03Z</dcterms:created>
  <dcterms:modified xsi:type="dcterms:W3CDTF">2017-06-05T16:47:42Z</dcterms:modified>
</cp:coreProperties>
</file>